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74" r:id="rId3"/>
    <p:sldId id="281" r:id="rId4"/>
    <p:sldId id="278" r:id="rId5"/>
    <p:sldId id="258" r:id="rId6"/>
    <p:sldId id="270" r:id="rId7"/>
    <p:sldId id="277" r:id="rId8"/>
    <p:sldId id="275" r:id="rId9"/>
    <p:sldId id="272" r:id="rId10"/>
    <p:sldId id="267" r:id="rId11"/>
    <p:sldId id="264" r:id="rId12"/>
  </p:sldIdLst>
  <p:sldSz cx="12192000" cy="6858000"/>
  <p:notesSz cx="6858000" cy="9144000"/>
  <p:defaultTextStyle>
    <a:defPPr>
      <a:defRPr lang="en-G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1"/>
    <p:restoredTop sz="95833"/>
  </p:normalViewPr>
  <p:slideViewPr>
    <p:cSldViewPr snapToGrid="0">
      <p:cViewPr varScale="1">
        <p:scale>
          <a:sx n="112" d="100"/>
          <a:sy n="112" d="100"/>
        </p:scale>
        <p:origin x="576"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883930-8807-266C-F26D-4AE7FDE7FF7B}"/>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a:p>
        </p:txBody>
      </p:sp>
      <p:sp>
        <p:nvSpPr>
          <p:cNvPr id="3" name="Subtitle 2">
            <a:extLst>
              <a:ext uri="{FF2B5EF4-FFF2-40B4-BE49-F238E27FC236}">
                <a16:creationId xmlns:a16="http://schemas.microsoft.com/office/drawing/2014/main" id="{34D929C3-E10C-F230-178B-2E71669F629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a:p>
        </p:txBody>
      </p:sp>
      <p:sp>
        <p:nvSpPr>
          <p:cNvPr id="4" name="Date Placeholder 3">
            <a:extLst>
              <a:ext uri="{FF2B5EF4-FFF2-40B4-BE49-F238E27FC236}">
                <a16:creationId xmlns:a16="http://schemas.microsoft.com/office/drawing/2014/main" id="{26B02C08-789C-D0FB-721F-7D1DF84489FC}"/>
              </a:ext>
            </a:extLst>
          </p:cNvPr>
          <p:cNvSpPr>
            <a:spLocks noGrp="1"/>
          </p:cNvSpPr>
          <p:nvPr>
            <p:ph type="dt" sz="half" idx="10"/>
          </p:nvPr>
        </p:nvSpPr>
        <p:spPr/>
        <p:txBody>
          <a:bodyPr/>
          <a:lstStyle/>
          <a:p>
            <a:fld id="{0B465BF4-8D7F-9B4C-945D-C83F383B0DAE}" type="datetimeFigureOut">
              <a:rPr lang="en-GH" smtClean="0"/>
              <a:t>05/09/2022</a:t>
            </a:fld>
            <a:endParaRPr lang="en-GH"/>
          </a:p>
        </p:txBody>
      </p:sp>
      <p:sp>
        <p:nvSpPr>
          <p:cNvPr id="5" name="Footer Placeholder 4">
            <a:extLst>
              <a:ext uri="{FF2B5EF4-FFF2-40B4-BE49-F238E27FC236}">
                <a16:creationId xmlns:a16="http://schemas.microsoft.com/office/drawing/2014/main" id="{A63B78E1-0188-3EB8-D756-58CE4EFDF902}"/>
              </a:ext>
            </a:extLst>
          </p:cNvPr>
          <p:cNvSpPr>
            <a:spLocks noGrp="1"/>
          </p:cNvSpPr>
          <p:nvPr>
            <p:ph type="ftr" sz="quarter" idx="11"/>
          </p:nvPr>
        </p:nvSpPr>
        <p:spPr/>
        <p:txBody>
          <a:bodyPr/>
          <a:lstStyle/>
          <a:p>
            <a:endParaRPr lang="en-GH"/>
          </a:p>
        </p:txBody>
      </p:sp>
      <p:sp>
        <p:nvSpPr>
          <p:cNvPr id="6" name="Slide Number Placeholder 5">
            <a:extLst>
              <a:ext uri="{FF2B5EF4-FFF2-40B4-BE49-F238E27FC236}">
                <a16:creationId xmlns:a16="http://schemas.microsoft.com/office/drawing/2014/main" id="{05646FC7-7AE4-09CA-72E8-6D356CB64D97}"/>
              </a:ext>
            </a:extLst>
          </p:cNvPr>
          <p:cNvSpPr>
            <a:spLocks noGrp="1"/>
          </p:cNvSpPr>
          <p:nvPr>
            <p:ph type="sldNum" sz="quarter" idx="12"/>
          </p:nvPr>
        </p:nvSpPr>
        <p:spPr/>
        <p:txBody>
          <a:bodyPr/>
          <a:lstStyle/>
          <a:p>
            <a:fld id="{19C0E960-F247-1C4B-B4BE-4AC35A99BFD1}" type="slidenum">
              <a:rPr lang="en-GH" smtClean="0"/>
              <a:t>‹#›</a:t>
            </a:fld>
            <a:endParaRPr lang="en-GH"/>
          </a:p>
        </p:txBody>
      </p:sp>
    </p:spTree>
    <p:extLst>
      <p:ext uri="{BB962C8B-B14F-4D97-AF65-F5344CB8AC3E}">
        <p14:creationId xmlns:p14="http://schemas.microsoft.com/office/powerpoint/2010/main" val="28928911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94CC78-A772-50C7-4F6E-A31E6C3DFE59}"/>
              </a:ext>
            </a:extLst>
          </p:cNvPr>
          <p:cNvSpPr>
            <a:spLocks noGrp="1"/>
          </p:cNvSpPr>
          <p:nvPr>
            <p:ph type="title"/>
          </p:nvPr>
        </p:nvSpPr>
        <p:spPr/>
        <p:txBody>
          <a:bodyPr/>
          <a:lstStyle/>
          <a:p>
            <a:r>
              <a:rPr lang="en-GB"/>
              <a:t>Click to edit Master title style</a:t>
            </a:r>
            <a:endParaRPr/>
          </a:p>
        </p:txBody>
      </p:sp>
      <p:sp>
        <p:nvSpPr>
          <p:cNvPr id="3" name="Vertical Text Placeholder 2">
            <a:extLst>
              <a:ext uri="{FF2B5EF4-FFF2-40B4-BE49-F238E27FC236}">
                <a16:creationId xmlns:a16="http://schemas.microsoft.com/office/drawing/2014/main" id="{4104E139-9D72-8827-D02D-F7A6272D8FE8}"/>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a:p>
        </p:txBody>
      </p:sp>
      <p:sp>
        <p:nvSpPr>
          <p:cNvPr id="4" name="Date Placeholder 3">
            <a:extLst>
              <a:ext uri="{FF2B5EF4-FFF2-40B4-BE49-F238E27FC236}">
                <a16:creationId xmlns:a16="http://schemas.microsoft.com/office/drawing/2014/main" id="{B4E1BC59-A8E0-197D-8348-ED947BCFB30A}"/>
              </a:ext>
            </a:extLst>
          </p:cNvPr>
          <p:cNvSpPr>
            <a:spLocks noGrp="1"/>
          </p:cNvSpPr>
          <p:nvPr>
            <p:ph type="dt" sz="half" idx="10"/>
          </p:nvPr>
        </p:nvSpPr>
        <p:spPr/>
        <p:txBody>
          <a:bodyPr/>
          <a:lstStyle/>
          <a:p>
            <a:fld id="{0B465BF4-8D7F-9B4C-945D-C83F383B0DAE}" type="datetimeFigureOut">
              <a:rPr lang="en-GH" smtClean="0"/>
              <a:t>05/09/2022</a:t>
            </a:fld>
            <a:endParaRPr lang="en-GH"/>
          </a:p>
        </p:txBody>
      </p:sp>
      <p:sp>
        <p:nvSpPr>
          <p:cNvPr id="5" name="Footer Placeholder 4">
            <a:extLst>
              <a:ext uri="{FF2B5EF4-FFF2-40B4-BE49-F238E27FC236}">
                <a16:creationId xmlns:a16="http://schemas.microsoft.com/office/drawing/2014/main" id="{B715AC42-E76F-E105-5B61-1EBCD1F66545}"/>
              </a:ext>
            </a:extLst>
          </p:cNvPr>
          <p:cNvSpPr>
            <a:spLocks noGrp="1"/>
          </p:cNvSpPr>
          <p:nvPr>
            <p:ph type="ftr" sz="quarter" idx="11"/>
          </p:nvPr>
        </p:nvSpPr>
        <p:spPr/>
        <p:txBody>
          <a:bodyPr/>
          <a:lstStyle/>
          <a:p>
            <a:endParaRPr lang="en-GH"/>
          </a:p>
        </p:txBody>
      </p:sp>
      <p:sp>
        <p:nvSpPr>
          <p:cNvPr id="6" name="Slide Number Placeholder 5">
            <a:extLst>
              <a:ext uri="{FF2B5EF4-FFF2-40B4-BE49-F238E27FC236}">
                <a16:creationId xmlns:a16="http://schemas.microsoft.com/office/drawing/2014/main" id="{CAB617DF-5347-2491-418C-3D643A34AE9B}"/>
              </a:ext>
            </a:extLst>
          </p:cNvPr>
          <p:cNvSpPr>
            <a:spLocks noGrp="1"/>
          </p:cNvSpPr>
          <p:nvPr>
            <p:ph type="sldNum" sz="quarter" idx="12"/>
          </p:nvPr>
        </p:nvSpPr>
        <p:spPr/>
        <p:txBody>
          <a:bodyPr/>
          <a:lstStyle/>
          <a:p>
            <a:fld id="{19C0E960-F247-1C4B-B4BE-4AC35A99BFD1}" type="slidenum">
              <a:rPr lang="en-GH" smtClean="0"/>
              <a:t>‹#›</a:t>
            </a:fld>
            <a:endParaRPr lang="en-GH"/>
          </a:p>
        </p:txBody>
      </p:sp>
    </p:spTree>
    <p:extLst>
      <p:ext uri="{BB962C8B-B14F-4D97-AF65-F5344CB8AC3E}">
        <p14:creationId xmlns:p14="http://schemas.microsoft.com/office/powerpoint/2010/main" val="14072506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1DA721A-5657-EC0B-6DF2-999DE9C5443F}"/>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a:p>
        </p:txBody>
      </p:sp>
      <p:sp>
        <p:nvSpPr>
          <p:cNvPr id="3" name="Vertical Text Placeholder 2">
            <a:extLst>
              <a:ext uri="{FF2B5EF4-FFF2-40B4-BE49-F238E27FC236}">
                <a16:creationId xmlns:a16="http://schemas.microsoft.com/office/drawing/2014/main" id="{FAA32515-526B-4252-1A9A-9DBAA83ABD00}"/>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a:p>
        </p:txBody>
      </p:sp>
      <p:sp>
        <p:nvSpPr>
          <p:cNvPr id="4" name="Date Placeholder 3">
            <a:extLst>
              <a:ext uri="{FF2B5EF4-FFF2-40B4-BE49-F238E27FC236}">
                <a16:creationId xmlns:a16="http://schemas.microsoft.com/office/drawing/2014/main" id="{9D082D83-360C-FF48-96D1-D4D6B93C7CAC}"/>
              </a:ext>
            </a:extLst>
          </p:cNvPr>
          <p:cNvSpPr>
            <a:spLocks noGrp="1"/>
          </p:cNvSpPr>
          <p:nvPr>
            <p:ph type="dt" sz="half" idx="10"/>
          </p:nvPr>
        </p:nvSpPr>
        <p:spPr/>
        <p:txBody>
          <a:bodyPr/>
          <a:lstStyle/>
          <a:p>
            <a:fld id="{0B465BF4-8D7F-9B4C-945D-C83F383B0DAE}" type="datetimeFigureOut">
              <a:rPr lang="en-GH" smtClean="0"/>
              <a:t>05/09/2022</a:t>
            </a:fld>
            <a:endParaRPr lang="en-GH"/>
          </a:p>
        </p:txBody>
      </p:sp>
      <p:sp>
        <p:nvSpPr>
          <p:cNvPr id="5" name="Footer Placeholder 4">
            <a:extLst>
              <a:ext uri="{FF2B5EF4-FFF2-40B4-BE49-F238E27FC236}">
                <a16:creationId xmlns:a16="http://schemas.microsoft.com/office/drawing/2014/main" id="{1AB0ED0E-552C-0D63-E9E1-D0D32EC59838}"/>
              </a:ext>
            </a:extLst>
          </p:cNvPr>
          <p:cNvSpPr>
            <a:spLocks noGrp="1"/>
          </p:cNvSpPr>
          <p:nvPr>
            <p:ph type="ftr" sz="quarter" idx="11"/>
          </p:nvPr>
        </p:nvSpPr>
        <p:spPr/>
        <p:txBody>
          <a:bodyPr/>
          <a:lstStyle/>
          <a:p>
            <a:endParaRPr lang="en-GH"/>
          </a:p>
        </p:txBody>
      </p:sp>
      <p:sp>
        <p:nvSpPr>
          <p:cNvPr id="6" name="Slide Number Placeholder 5">
            <a:extLst>
              <a:ext uri="{FF2B5EF4-FFF2-40B4-BE49-F238E27FC236}">
                <a16:creationId xmlns:a16="http://schemas.microsoft.com/office/drawing/2014/main" id="{C7DAD863-985E-C747-42C3-3AC98D69980E}"/>
              </a:ext>
            </a:extLst>
          </p:cNvPr>
          <p:cNvSpPr>
            <a:spLocks noGrp="1"/>
          </p:cNvSpPr>
          <p:nvPr>
            <p:ph type="sldNum" sz="quarter" idx="12"/>
          </p:nvPr>
        </p:nvSpPr>
        <p:spPr/>
        <p:txBody>
          <a:bodyPr/>
          <a:lstStyle/>
          <a:p>
            <a:fld id="{19C0E960-F247-1C4B-B4BE-4AC35A99BFD1}" type="slidenum">
              <a:rPr lang="en-GH" smtClean="0"/>
              <a:t>‹#›</a:t>
            </a:fld>
            <a:endParaRPr lang="en-GH"/>
          </a:p>
        </p:txBody>
      </p:sp>
    </p:spTree>
    <p:extLst>
      <p:ext uri="{BB962C8B-B14F-4D97-AF65-F5344CB8AC3E}">
        <p14:creationId xmlns:p14="http://schemas.microsoft.com/office/powerpoint/2010/main" val="1194372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BCF494-96AD-F1B4-5A58-611399DDF7C6}"/>
              </a:ext>
            </a:extLst>
          </p:cNvPr>
          <p:cNvSpPr>
            <a:spLocks noGrp="1"/>
          </p:cNvSpPr>
          <p:nvPr>
            <p:ph type="title"/>
          </p:nvPr>
        </p:nvSpPr>
        <p:spPr/>
        <p:txBody>
          <a:bodyPr/>
          <a:lstStyle/>
          <a:p>
            <a:r>
              <a:rPr lang="en-GB"/>
              <a:t>Click to edit Master title style</a:t>
            </a:r>
            <a:endParaRPr/>
          </a:p>
        </p:txBody>
      </p:sp>
      <p:sp>
        <p:nvSpPr>
          <p:cNvPr id="3" name="Content Placeholder 2">
            <a:extLst>
              <a:ext uri="{FF2B5EF4-FFF2-40B4-BE49-F238E27FC236}">
                <a16:creationId xmlns:a16="http://schemas.microsoft.com/office/drawing/2014/main" id="{91FE9DCB-3B8F-4600-6DCA-DA623954F5BF}"/>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a:p>
        </p:txBody>
      </p:sp>
      <p:sp>
        <p:nvSpPr>
          <p:cNvPr id="4" name="Date Placeholder 3">
            <a:extLst>
              <a:ext uri="{FF2B5EF4-FFF2-40B4-BE49-F238E27FC236}">
                <a16:creationId xmlns:a16="http://schemas.microsoft.com/office/drawing/2014/main" id="{7DD7AEE5-48E3-0166-B44C-9816DEF598A8}"/>
              </a:ext>
            </a:extLst>
          </p:cNvPr>
          <p:cNvSpPr>
            <a:spLocks noGrp="1"/>
          </p:cNvSpPr>
          <p:nvPr>
            <p:ph type="dt" sz="half" idx="10"/>
          </p:nvPr>
        </p:nvSpPr>
        <p:spPr/>
        <p:txBody>
          <a:bodyPr/>
          <a:lstStyle/>
          <a:p>
            <a:fld id="{0B465BF4-8D7F-9B4C-945D-C83F383B0DAE}" type="datetimeFigureOut">
              <a:rPr lang="en-GH" smtClean="0"/>
              <a:t>05/09/2022</a:t>
            </a:fld>
            <a:endParaRPr lang="en-GH"/>
          </a:p>
        </p:txBody>
      </p:sp>
      <p:sp>
        <p:nvSpPr>
          <p:cNvPr id="5" name="Footer Placeholder 4">
            <a:extLst>
              <a:ext uri="{FF2B5EF4-FFF2-40B4-BE49-F238E27FC236}">
                <a16:creationId xmlns:a16="http://schemas.microsoft.com/office/drawing/2014/main" id="{3DE8AA09-840F-888E-9EF7-F5BFC667A03D}"/>
              </a:ext>
            </a:extLst>
          </p:cNvPr>
          <p:cNvSpPr>
            <a:spLocks noGrp="1"/>
          </p:cNvSpPr>
          <p:nvPr>
            <p:ph type="ftr" sz="quarter" idx="11"/>
          </p:nvPr>
        </p:nvSpPr>
        <p:spPr/>
        <p:txBody>
          <a:bodyPr/>
          <a:lstStyle/>
          <a:p>
            <a:endParaRPr lang="en-GH"/>
          </a:p>
        </p:txBody>
      </p:sp>
      <p:sp>
        <p:nvSpPr>
          <p:cNvPr id="6" name="Slide Number Placeholder 5">
            <a:extLst>
              <a:ext uri="{FF2B5EF4-FFF2-40B4-BE49-F238E27FC236}">
                <a16:creationId xmlns:a16="http://schemas.microsoft.com/office/drawing/2014/main" id="{3EC1C1D5-6CC8-A4BB-12A1-D090C215E910}"/>
              </a:ext>
            </a:extLst>
          </p:cNvPr>
          <p:cNvSpPr>
            <a:spLocks noGrp="1"/>
          </p:cNvSpPr>
          <p:nvPr>
            <p:ph type="sldNum" sz="quarter" idx="12"/>
          </p:nvPr>
        </p:nvSpPr>
        <p:spPr/>
        <p:txBody>
          <a:bodyPr/>
          <a:lstStyle/>
          <a:p>
            <a:fld id="{19C0E960-F247-1C4B-B4BE-4AC35A99BFD1}" type="slidenum">
              <a:rPr lang="en-GH" smtClean="0"/>
              <a:t>‹#›</a:t>
            </a:fld>
            <a:endParaRPr lang="en-GH"/>
          </a:p>
        </p:txBody>
      </p:sp>
    </p:spTree>
    <p:extLst>
      <p:ext uri="{BB962C8B-B14F-4D97-AF65-F5344CB8AC3E}">
        <p14:creationId xmlns:p14="http://schemas.microsoft.com/office/powerpoint/2010/main" val="14464564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055081-2836-B295-7344-88CB545B40CA}"/>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a:p>
        </p:txBody>
      </p:sp>
      <p:sp>
        <p:nvSpPr>
          <p:cNvPr id="3" name="Text Placeholder 2">
            <a:extLst>
              <a:ext uri="{FF2B5EF4-FFF2-40B4-BE49-F238E27FC236}">
                <a16:creationId xmlns:a16="http://schemas.microsoft.com/office/drawing/2014/main" id="{92DEAAB9-4A4E-D776-E877-76E54F8E539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5B43AE57-4F5B-BA1A-251D-2529FAA3EF0B}"/>
              </a:ext>
            </a:extLst>
          </p:cNvPr>
          <p:cNvSpPr>
            <a:spLocks noGrp="1"/>
          </p:cNvSpPr>
          <p:nvPr>
            <p:ph type="dt" sz="half" idx="10"/>
          </p:nvPr>
        </p:nvSpPr>
        <p:spPr/>
        <p:txBody>
          <a:bodyPr/>
          <a:lstStyle/>
          <a:p>
            <a:fld id="{0B465BF4-8D7F-9B4C-945D-C83F383B0DAE}" type="datetimeFigureOut">
              <a:rPr lang="en-GH" smtClean="0"/>
              <a:t>05/09/2022</a:t>
            </a:fld>
            <a:endParaRPr lang="en-GH"/>
          </a:p>
        </p:txBody>
      </p:sp>
      <p:sp>
        <p:nvSpPr>
          <p:cNvPr id="5" name="Footer Placeholder 4">
            <a:extLst>
              <a:ext uri="{FF2B5EF4-FFF2-40B4-BE49-F238E27FC236}">
                <a16:creationId xmlns:a16="http://schemas.microsoft.com/office/drawing/2014/main" id="{E37DF505-FC66-9C7B-1B32-AF4C46FB6A5A}"/>
              </a:ext>
            </a:extLst>
          </p:cNvPr>
          <p:cNvSpPr>
            <a:spLocks noGrp="1"/>
          </p:cNvSpPr>
          <p:nvPr>
            <p:ph type="ftr" sz="quarter" idx="11"/>
          </p:nvPr>
        </p:nvSpPr>
        <p:spPr/>
        <p:txBody>
          <a:bodyPr/>
          <a:lstStyle/>
          <a:p>
            <a:endParaRPr lang="en-GH"/>
          </a:p>
        </p:txBody>
      </p:sp>
      <p:sp>
        <p:nvSpPr>
          <p:cNvPr id="6" name="Slide Number Placeholder 5">
            <a:extLst>
              <a:ext uri="{FF2B5EF4-FFF2-40B4-BE49-F238E27FC236}">
                <a16:creationId xmlns:a16="http://schemas.microsoft.com/office/drawing/2014/main" id="{5B6FDDB1-BA44-6A8E-73FE-9DE7691C552C}"/>
              </a:ext>
            </a:extLst>
          </p:cNvPr>
          <p:cNvSpPr>
            <a:spLocks noGrp="1"/>
          </p:cNvSpPr>
          <p:nvPr>
            <p:ph type="sldNum" sz="quarter" idx="12"/>
          </p:nvPr>
        </p:nvSpPr>
        <p:spPr/>
        <p:txBody>
          <a:bodyPr/>
          <a:lstStyle/>
          <a:p>
            <a:fld id="{19C0E960-F247-1C4B-B4BE-4AC35A99BFD1}" type="slidenum">
              <a:rPr lang="en-GH" smtClean="0"/>
              <a:t>‹#›</a:t>
            </a:fld>
            <a:endParaRPr lang="en-GH"/>
          </a:p>
        </p:txBody>
      </p:sp>
    </p:spTree>
    <p:extLst>
      <p:ext uri="{BB962C8B-B14F-4D97-AF65-F5344CB8AC3E}">
        <p14:creationId xmlns:p14="http://schemas.microsoft.com/office/powerpoint/2010/main" val="7201822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968F8-741E-C406-8DD8-3FED7A8E38A1}"/>
              </a:ext>
            </a:extLst>
          </p:cNvPr>
          <p:cNvSpPr>
            <a:spLocks noGrp="1"/>
          </p:cNvSpPr>
          <p:nvPr>
            <p:ph type="title"/>
          </p:nvPr>
        </p:nvSpPr>
        <p:spPr/>
        <p:txBody>
          <a:bodyPr/>
          <a:lstStyle/>
          <a:p>
            <a:r>
              <a:rPr lang="en-GB"/>
              <a:t>Click to edit Master title style</a:t>
            </a:r>
            <a:endParaRPr/>
          </a:p>
        </p:txBody>
      </p:sp>
      <p:sp>
        <p:nvSpPr>
          <p:cNvPr id="3" name="Content Placeholder 2">
            <a:extLst>
              <a:ext uri="{FF2B5EF4-FFF2-40B4-BE49-F238E27FC236}">
                <a16:creationId xmlns:a16="http://schemas.microsoft.com/office/drawing/2014/main" id="{2EC95808-14DB-2F29-763D-D2C9A2F66013}"/>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a:p>
        </p:txBody>
      </p:sp>
      <p:sp>
        <p:nvSpPr>
          <p:cNvPr id="4" name="Content Placeholder 3">
            <a:extLst>
              <a:ext uri="{FF2B5EF4-FFF2-40B4-BE49-F238E27FC236}">
                <a16:creationId xmlns:a16="http://schemas.microsoft.com/office/drawing/2014/main" id="{F9A0E8A0-46B7-C0F6-D025-AED0637644F7}"/>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a:p>
        </p:txBody>
      </p:sp>
      <p:sp>
        <p:nvSpPr>
          <p:cNvPr id="5" name="Date Placeholder 4">
            <a:extLst>
              <a:ext uri="{FF2B5EF4-FFF2-40B4-BE49-F238E27FC236}">
                <a16:creationId xmlns:a16="http://schemas.microsoft.com/office/drawing/2014/main" id="{CE19B406-E8F6-75EC-48AB-DDF3DEA3E877}"/>
              </a:ext>
            </a:extLst>
          </p:cNvPr>
          <p:cNvSpPr>
            <a:spLocks noGrp="1"/>
          </p:cNvSpPr>
          <p:nvPr>
            <p:ph type="dt" sz="half" idx="10"/>
          </p:nvPr>
        </p:nvSpPr>
        <p:spPr/>
        <p:txBody>
          <a:bodyPr/>
          <a:lstStyle/>
          <a:p>
            <a:fld id="{0B465BF4-8D7F-9B4C-945D-C83F383B0DAE}" type="datetimeFigureOut">
              <a:rPr lang="en-GH" smtClean="0"/>
              <a:t>05/09/2022</a:t>
            </a:fld>
            <a:endParaRPr lang="en-GH"/>
          </a:p>
        </p:txBody>
      </p:sp>
      <p:sp>
        <p:nvSpPr>
          <p:cNvPr id="6" name="Footer Placeholder 5">
            <a:extLst>
              <a:ext uri="{FF2B5EF4-FFF2-40B4-BE49-F238E27FC236}">
                <a16:creationId xmlns:a16="http://schemas.microsoft.com/office/drawing/2014/main" id="{E85828CA-C594-1703-A965-4C02EF8C2997}"/>
              </a:ext>
            </a:extLst>
          </p:cNvPr>
          <p:cNvSpPr>
            <a:spLocks noGrp="1"/>
          </p:cNvSpPr>
          <p:nvPr>
            <p:ph type="ftr" sz="quarter" idx="11"/>
          </p:nvPr>
        </p:nvSpPr>
        <p:spPr/>
        <p:txBody>
          <a:bodyPr/>
          <a:lstStyle/>
          <a:p>
            <a:endParaRPr lang="en-GH"/>
          </a:p>
        </p:txBody>
      </p:sp>
      <p:sp>
        <p:nvSpPr>
          <p:cNvPr id="7" name="Slide Number Placeholder 6">
            <a:extLst>
              <a:ext uri="{FF2B5EF4-FFF2-40B4-BE49-F238E27FC236}">
                <a16:creationId xmlns:a16="http://schemas.microsoft.com/office/drawing/2014/main" id="{D8F22F3E-4B6B-517A-B7ED-595F931CD489}"/>
              </a:ext>
            </a:extLst>
          </p:cNvPr>
          <p:cNvSpPr>
            <a:spLocks noGrp="1"/>
          </p:cNvSpPr>
          <p:nvPr>
            <p:ph type="sldNum" sz="quarter" idx="12"/>
          </p:nvPr>
        </p:nvSpPr>
        <p:spPr/>
        <p:txBody>
          <a:bodyPr/>
          <a:lstStyle/>
          <a:p>
            <a:fld id="{19C0E960-F247-1C4B-B4BE-4AC35A99BFD1}" type="slidenum">
              <a:rPr lang="en-GH" smtClean="0"/>
              <a:t>‹#›</a:t>
            </a:fld>
            <a:endParaRPr lang="en-GH"/>
          </a:p>
        </p:txBody>
      </p:sp>
    </p:spTree>
    <p:extLst>
      <p:ext uri="{BB962C8B-B14F-4D97-AF65-F5344CB8AC3E}">
        <p14:creationId xmlns:p14="http://schemas.microsoft.com/office/powerpoint/2010/main" val="2907898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06AD7D-CE1F-221A-B0AB-2D76B55463D6}"/>
              </a:ext>
            </a:extLst>
          </p:cNvPr>
          <p:cNvSpPr>
            <a:spLocks noGrp="1"/>
          </p:cNvSpPr>
          <p:nvPr>
            <p:ph type="title"/>
          </p:nvPr>
        </p:nvSpPr>
        <p:spPr>
          <a:xfrm>
            <a:off x="839788" y="365125"/>
            <a:ext cx="10515600" cy="1325563"/>
          </a:xfrm>
        </p:spPr>
        <p:txBody>
          <a:bodyPr/>
          <a:lstStyle/>
          <a:p>
            <a:r>
              <a:rPr lang="en-GB"/>
              <a:t>Click to edit Master title style</a:t>
            </a:r>
            <a:endParaRPr/>
          </a:p>
        </p:txBody>
      </p:sp>
      <p:sp>
        <p:nvSpPr>
          <p:cNvPr id="3" name="Text Placeholder 2">
            <a:extLst>
              <a:ext uri="{FF2B5EF4-FFF2-40B4-BE49-F238E27FC236}">
                <a16:creationId xmlns:a16="http://schemas.microsoft.com/office/drawing/2014/main" id="{4ABB1C3F-3064-EB74-C2B8-5163ACC622B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98AB0359-9A01-D04D-7589-1A2D373416E3}"/>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a:p>
        </p:txBody>
      </p:sp>
      <p:sp>
        <p:nvSpPr>
          <p:cNvPr id="5" name="Text Placeholder 4">
            <a:extLst>
              <a:ext uri="{FF2B5EF4-FFF2-40B4-BE49-F238E27FC236}">
                <a16:creationId xmlns:a16="http://schemas.microsoft.com/office/drawing/2014/main" id="{1AE7137D-A1B0-D3E6-0E5F-A33AD2315E9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E6745121-6F03-84DE-872D-B4D72C0A629D}"/>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a:p>
        </p:txBody>
      </p:sp>
      <p:sp>
        <p:nvSpPr>
          <p:cNvPr id="7" name="Date Placeholder 6">
            <a:extLst>
              <a:ext uri="{FF2B5EF4-FFF2-40B4-BE49-F238E27FC236}">
                <a16:creationId xmlns:a16="http://schemas.microsoft.com/office/drawing/2014/main" id="{E430FF7E-DE0B-F198-313B-911DC8AEA9F5}"/>
              </a:ext>
            </a:extLst>
          </p:cNvPr>
          <p:cNvSpPr>
            <a:spLocks noGrp="1"/>
          </p:cNvSpPr>
          <p:nvPr>
            <p:ph type="dt" sz="half" idx="10"/>
          </p:nvPr>
        </p:nvSpPr>
        <p:spPr/>
        <p:txBody>
          <a:bodyPr/>
          <a:lstStyle/>
          <a:p>
            <a:fld id="{0B465BF4-8D7F-9B4C-945D-C83F383B0DAE}" type="datetimeFigureOut">
              <a:rPr lang="en-GH" smtClean="0"/>
              <a:t>05/09/2022</a:t>
            </a:fld>
            <a:endParaRPr lang="en-GH"/>
          </a:p>
        </p:txBody>
      </p:sp>
      <p:sp>
        <p:nvSpPr>
          <p:cNvPr id="8" name="Footer Placeholder 7">
            <a:extLst>
              <a:ext uri="{FF2B5EF4-FFF2-40B4-BE49-F238E27FC236}">
                <a16:creationId xmlns:a16="http://schemas.microsoft.com/office/drawing/2014/main" id="{B5143316-8669-C7B5-853F-43147DD1A53E}"/>
              </a:ext>
            </a:extLst>
          </p:cNvPr>
          <p:cNvSpPr>
            <a:spLocks noGrp="1"/>
          </p:cNvSpPr>
          <p:nvPr>
            <p:ph type="ftr" sz="quarter" idx="11"/>
          </p:nvPr>
        </p:nvSpPr>
        <p:spPr/>
        <p:txBody>
          <a:bodyPr/>
          <a:lstStyle/>
          <a:p>
            <a:endParaRPr lang="en-GH"/>
          </a:p>
        </p:txBody>
      </p:sp>
      <p:sp>
        <p:nvSpPr>
          <p:cNvPr id="9" name="Slide Number Placeholder 8">
            <a:extLst>
              <a:ext uri="{FF2B5EF4-FFF2-40B4-BE49-F238E27FC236}">
                <a16:creationId xmlns:a16="http://schemas.microsoft.com/office/drawing/2014/main" id="{44A81F7F-BD82-BB98-B593-4CF40653A915}"/>
              </a:ext>
            </a:extLst>
          </p:cNvPr>
          <p:cNvSpPr>
            <a:spLocks noGrp="1"/>
          </p:cNvSpPr>
          <p:nvPr>
            <p:ph type="sldNum" sz="quarter" idx="12"/>
          </p:nvPr>
        </p:nvSpPr>
        <p:spPr/>
        <p:txBody>
          <a:bodyPr/>
          <a:lstStyle/>
          <a:p>
            <a:fld id="{19C0E960-F247-1C4B-B4BE-4AC35A99BFD1}" type="slidenum">
              <a:rPr lang="en-GH" smtClean="0"/>
              <a:t>‹#›</a:t>
            </a:fld>
            <a:endParaRPr lang="en-GH"/>
          </a:p>
        </p:txBody>
      </p:sp>
    </p:spTree>
    <p:extLst>
      <p:ext uri="{BB962C8B-B14F-4D97-AF65-F5344CB8AC3E}">
        <p14:creationId xmlns:p14="http://schemas.microsoft.com/office/powerpoint/2010/main" val="17876022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F7ADB9-EEEA-2A64-8C2D-461B2D6044D3}"/>
              </a:ext>
            </a:extLst>
          </p:cNvPr>
          <p:cNvSpPr>
            <a:spLocks noGrp="1"/>
          </p:cNvSpPr>
          <p:nvPr>
            <p:ph type="title"/>
          </p:nvPr>
        </p:nvSpPr>
        <p:spPr/>
        <p:txBody>
          <a:bodyPr/>
          <a:lstStyle/>
          <a:p>
            <a:r>
              <a:rPr lang="en-GB"/>
              <a:t>Click to edit Master title style</a:t>
            </a:r>
            <a:endParaRPr/>
          </a:p>
        </p:txBody>
      </p:sp>
      <p:sp>
        <p:nvSpPr>
          <p:cNvPr id="3" name="Date Placeholder 2">
            <a:extLst>
              <a:ext uri="{FF2B5EF4-FFF2-40B4-BE49-F238E27FC236}">
                <a16:creationId xmlns:a16="http://schemas.microsoft.com/office/drawing/2014/main" id="{9B054AF5-921D-755D-B426-B45C3FAF1A75}"/>
              </a:ext>
            </a:extLst>
          </p:cNvPr>
          <p:cNvSpPr>
            <a:spLocks noGrp="1"/>
          </p:cNvSpPr>
          <p:nvPr>
            <p:ph type="dt" sz="half" idx="10"/>
          </p:nvPr>
        </p:nvSpPr>
        <p:spPr/>
        <p:txBody>
          <a:bodyPr/>
          <a:lstStyle/>
          <a:p>
            <a:fld id="{0B465BF4-8D7F-9B4C-945D-C83F383B0DAE}" type="datetimeFigureOut">
              <a:rPr lang="en-GH" smtClean="0"/>
              <a:t>05/09/2022</a:t>
            </a:fld>
            <a:endParaRPr lang="en-GH"/>
          </a:p>
        </p:txBody>
      </p:sp>
      <p:sp>
        <p:nvSpPr>
          <p:cNvPr id="4" name="Footer Placeholder 3">
            <a:extLst>
              <a:ext uri="{FF2B5EF4-FFF2-40B4-BE49-F238E27FC236}">
                <a16:creationId xmlns:a16="http://schemas.microsoft.com/office/drawing/2014/main" id="{5312A994-9011-FCFA-3CB5-2A982190EC4E}"/>
              </a:ext>
            </a:extLst>
          </p:cNvPr>
          <p:cNvSpPr>
            <a:spLocks noGrp="1"/>
          </p:cNvSpPr>
          <p:nvPr>
            <p:ph type="ftr" sz="quarter" idx="11"/>
          </p:nvPr>
        </p:nvSpPr>
        <p:spPr/>
        <p:txBody>
          <a:bodyPr/>
          <a:lstStyle/>
          <a:p>
            <a:endParaRPr lang="en-GH"/>
          </a:p>
        </p:txBody>
      </p:sp>
      <p:sp>
        <p:nvSpPr>
          <p:cNvPr id="5" name="Slide Number Placeholder 4">
            <a:extLst>
              <a:ext uri="{FF2B5EF4-FFF2-40B4-BE49-F238E27FC236}">
                <a16:creationId xmlns:a16="http://schemas.microsoft.com/office/drawing/2014/main" id="{E3499549-2B4F-B938-E5A5-9595A03CEF96}"/>
              </a:ext>
            </a:extLst>
          </p:cNvPr>
          <p:cNvSpPr>
            <a:spLocks noGrp="1"/>
          </p:cNvSpPr>
          <p:nvPr>
            <p:ph type="sldNum" sz="quarter" idx="12"/>
          </p:nvPr>
        </p:nvSpPr>
        <p:spPr/>
        <p:txBody>
          <a:bodyPr/>
          <a:lstStyle/>
          <a:p>
            <a:fld id="{19C0E960-F247-1C4B-B4BE-4AC35A99BFD1}" type="slidenum">
              <a:rPr lang="en-GH" smtClean="0"/>
              <a:t>‹#›</a:t>
            </a:fld>
            <a:endParaRPr lang="en-GH"/>
          </a:p>
        </p:txBody>
      </p:sp>
    </p:spTree>
    <p:extLst>
      <p:ext uri="{BB962C8B-B14F-4D97-AF65-F5344CB8AC3E}">
        <p14:creationId xmlns:p14="http://schemas.microsoft.com/office/powerpoint/2010/main" val="42008482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662DAEE-8420-049E-EF61-46E13D8F0CE2}"/>
              </a:ext>
            </a:extLst>
          </p:cNvPr>
          <p:cNvSpPr>
            <a:spLocks noGrp="1"/>
          </p:cNvSpPr>
          <p:nvPr>
            <p:ph type="dt" sz="half" idx="10"/>
          </p:nvPr>
        </p:nvSpPr>
        <p:spPr/>
        <p:txBody>
          <a:bodyPr/>
          <a:lstStyle/>
          <a:p>
            <a:fld id="{0B465BF4-8D7F-9B4C-945D-C83F383B0DAE}" type="datetimeFigureOut">
              <a:rPr lang="en-GH" smtClean="0"/>
              <a:t>05/09/2022</a:t>
            </a:fld>
            <a:endParaRPr lang="en-GH"/>
          </a:p>
        </p:txBody>
      </p:sp>
      <p:sp>
        <p:nvSpPr>
          <p:cNvPr id="3" name="Footer Placeholder 2">
            <a:extLst>
              <a:ext uri="{FF2B5EF4-FFF2-40B4-BE49-F238E27FC236}">
                <a16:creationId xmlns:a16="http://schemas.microsoft.com/office/drawing/2014/main" id="{785DCA49-A0B3-4EA6-2087-17987A571D1B}"/>
              </a:ext>
            </a:extLst>
          </p:cNvPr>
          <p:cNvSpPr>
            <a:spLocks noGrp="1"/>
          </p:cNvSpPr>
          <p:nvPr>
            <p:ph type="ftr" sz="quarter" idx="11"/>
          </p:nvPr>
        </p:nvSpPr>
        <p:spPr/>
        <p:txBody>
          <a:bodyPr/>
          <a:lstStyle/>
          <a:p>
            <a:endParaRPr lang="en-GH"/>
          </a:p>
        </p:txBody>
      </p:sp>
      <p:sp>
        <p:nvSpPr>
          <p:cNvPr id="4" name="Slide Number Placeholder 3">
            <a:extLst>
              <a:ext uri="{FF2B5EF4-FFF2-40B4-BE49-F238E27FC236}">
                <a16:creationId xmlns:a16="http://schemas.microsoft.com/office/drawing/2014/main" id="{63FA7353-8744-F677-E5A9-54E82946DF55}"/>
              </a:ext>
            </a:extLst>
          </p:cNvPr>
          <p:cNvSpPr>
            <a:spLocks noGrp="1"/>
          </p:cNvSpPr>
          <p:nvPr>
            <p:ph type="sldNum" sz="quarter" idx="12"/>
          </p:nvPr>
        </p:nvSpPr>
        <p:spPr/>
        <p:txBody>
          <a:bodyPr/>
          <a:lstStyle/>
          <a:p>
            <a:fld id="{19C0E960-F247-1C4B-B4BE-4AC35A99BFD1}" type="slidenum">
              <a:rPr lang="en-GH" smtClean="0"/>
              <a:t>‹#›</a:t>
            </a:fld>
            <a:endParaRPr lang="en-GH"/>
          </a:p>
        </p:txBody>
      </p:sp>
    </p:spTree>
    <p:extLst>
      <p:ext uri="{BB962C8B-B14F-4D97-AF65-F5344CB8AC3E}">
        <p14:creationId xmlns:p14="http://schemas.microsoft.com/office/powerpoint/2010/main" val="6286129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8BFE20-82A3-37B9-DD6B-0D3A0B60AB5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a:p>
        </p:txBody>
      </p:sp>
      <p:sp>
        <p:nvSpPr>
          <p:cNvPr id="3" name="Content Placeholder 2">
            <a:extLst>
              <a:ext uri="{FF2B5EF4-FFF2-40B4-BE49-F238E27FC236}">
                <a16:creationId xmlns:a16="http://schemas.microsoft.com/office/drawing/2014/main" id="{4559228C-B177-7D7A-26BE-C2AD559AE13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a:p>
        </p:txBody>
      </p:sp>
      <p:sp>
        <p:nvSpPr>
          <p:cNvPr id="4" name="Text Placeholder 3">
            <a:extLst>
              <a:ext uri="{FF2B5EF4-FFF2-40B4-BE49-F238E27FC236}">
                <a16:creationId xmlns:a16="http://schemas.microsoft.com/office/drawing/2014/main" id="{16D9D7A0-D4FA-66F2-A079-C8960E0964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8251A545-1784-69A3-DD7D-1BFE4924E3C5}"/>
              </a:ext>
            </a:extLst>
          </p:cNvPr>
          <p:cNvSpPr>
            <a:spLocks noGrp="1"/>
          </p:cNvSpPr>
          <p:nvPr>
            <p:ph type="dt" sz="half" idx="10"/>
          </p:nvPr>
        </p:nvSpPr>
        <p:spPr/>
        <p:txBody>
          <a:bodyPr/>
          <a:lstStyle/>
          <a:p>
            <a:fld id="{0B465BF4-8D7F-9B4C-945D-C83F383B0DAE}" type="datetimeFigureOut">
              <a:rPr lang="en-GH" smtClean="0"/>
              <a:t>05/09/2022</a:t>
            </a:fld>
            <a:endParaRPr lang="en-GH"/>
          </a:p>
        </p:txBody>
      </p:sp>
      <p:sp>
        <p:nvSpPr>
          <p:cNvPr id="6" name="Footer Placeholder 5">
            <a:extLst>
              <a:ext uri="{FF2B5EF4-FFF2-40B4-BE49-F238E27FC236}">
                <a16:creationId xmlns:a16="http://schemas.microsoft.com/office/drawing/2014/main" id="{B86595E9-9A32-7596-23DB-446AEF77F120}"/>
              </a:ext>
            </a:extLst>
          </p:cNvPr>
          <p:cNvSpPr>
            <a:spLocks noGrp="1"/>
          </p:cNvSpPr>
          <p:nvPr>
            <p:ph type="ftr" sz="quarter" idx="11"/>
          </p:nvPr>
        </p:nvSpPr>
        <p:spPr/>
        <p:txBody>
          <a:bodyPr/>
          <a:lstStyle/>
          <a:p>
            <a:endParaRPr lang="en-GH"/>
          </a:p>
        </p:txBody>
      </p:sp>
      <p:sp>
        <p:nvSpPr>
          <p:cNvPr id="7" name="Slide Number Placeholder 6">
            <a:extLst>
              <a:ext uri="{FF2B5EF4-FFF2-40B4-BE49-F238E27FC236}">
                <a16:creationId xmlns:a16="http://schemas.microsoft.com/office/drawing/2014/main" id="{3A1A66B0-1A0A-1A7C-9AAB-CD1E7E089463}"/>
              </a:ext>
            </a:extLst>
          </p:cNvPr>
          <p:cNvSpPr>
            <a:spLocks noGrp="1"/>
          </p:cNvSpPr>
          <p:nvPr>
            <p:ph type="sldNum" sz="quarter" idx="12"/>
          </p:nvPr>
        </p:nvSpPr>
        <p:spPr/>
        <p:txBody>
          <a:bodyPr/>
          <a:lstStyle/>
          <a:p>
            <a:fld id="{19C0E960-F247-1C4B-B4BE-4AC35A99BFD1}" type="slidenum">
              <a:rPr lang="en-GH" smtClean="0"/>
              <a:t>‹#›</a:t>
            </a:fld>
            <a:endParaRPr lang="en-GH"/>
          </a:p>
        </p:txBody>
      </p:sp>
    </p:spTree>
    <p:extLst>
      <p:ext uri="{BB962C8B-B14F-4D97-AF65-F5344CB8AC3E}">
        <p14:creationId xmlns:p14="http://schemas.microsoft.com/office/powerpoint/2010/main" val="3041930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0DAF3E-D928-56DB-0029-5716BB98D2C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a:p>
        </p:txBody>
      </p:sp>
      <p:sp>
        <p:nvSpPr>
          <p:cNvPr id="3" name="Picture Placeholder 2">
            <a:extLst>
              <a:ext uri="{FF2B5EF4-FFF2-40B4-BE49-F238E27FC236}">
                <a16:creationId xmlns:a16="http://schemas.microsoft.com/office/drawing/2014/main" id="{BDFE3FB3-B3C5-D718-53F1-79A2924DBF2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a:p>
        </p:txBody>
      </p:sp>
      <p:sp>
        <p:nvSpPr>
          <p:cNvPr id="4" name="Text Placeholder 3">
            <a:extLst>
              <a:ext uri="{FF2B5EF4-FFF2-40B4-BE49-F238E27FC236}">
                <a16:creationId xmlns:a16="http://schemas.microsoft.com/office/drawing/2014/main" id="{7750D06C-F948-BD55-8F6D-8ACE07523F4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6B9CA86-7227-BE50-8C02-F864775E7F32}"/>
              </a:ext>
            </a:extLst>
          </p:cNvPr>
          <p:cNvSpPr>
            <a:spLocks noGrp="1"/>
          </p:cNvSpPr>
          <p:nvPr>
            <p:ph type="dt" sz="half" idx="10"/>
          </p:nvPr>
        </p:nvSpPr>
        <p:spPr/>
        <p:txBody>
          <a:bodyPr/>
          <a:lstStyle/>
          <a:p>
            <a:fld id="{0B465BF4-8D7F-9B4C-945D-C83F383B0DAE}" type="datetimeFigureOut">
              <a:rPr lang="en-GH" smtClean="0"/>
              <a:t>05/09/2022</a:t>
            </a:fld>
            <a:endParaRPr lang="en-GH"/>
          </a:p>
        </p:txBody>
      </p:sp>
      <p:sp>
        <p:nvSpPr>
          <p:cNvPr id="6" name="Footer Placeholder 5">
            <a:extLst>
              <a:ext uri="{FF2B5EF4-FFF2-40B4-BE49-F238E27FC236}">
                <a16:creationId xmlns:a16="http://schemas.microsoft.com/office/drawing/2014/main" id="{BFA473F3-235C-0D38-9F67-D652EFE9C616}"/>
              </a:ext>
            </a:extLst>
          </p:cNvPr>
          <p:cNvSpPr>
            <a:spLocks noGrp="1"/>
          </p:cNvSpPr>
          <p:nvPr>
            <p:ph type="ftr" sz="quarter" idx="11"/>
          </p:nvPr>
        </p:nvSpPr>
        <p:spPr/>
        <p:txBody>
          <a:bodyPr/>
          <a:lstStyle/>
          <a:p>
            <a:endParaRPr lang="en-GH"/>
          </a:p>
        </p:txBody>
      </p:sp>
      <p:sp>
        <p:nvSpPr>
          <p:cNvPr id="7" name="Slide Number Placeholder 6">
            <a:extLst>
              <a:ext uri="{FF2B5EF4-FFF2-40B4-BE49-F238E27FC236}">
                <a16:creationId xmlns:a16="http://schemas.microsoft.com/office/drawing/2014/main" id="{4D60E0A9-9754-4069-1809-E36F8F2A27EB}"/>
              </a:ext>
            </a:extLst>
          </p:cNvPr>
          <p:cNvSpPr>
            <a:spLocks noGrp="1"/>
          </p:cNvSpPr>
          <p:nvPr>
            <p:ph type="sldNum" sz="quarter" idx="12"/>
          </p:nvPr>
        </p:nvSpPr>
        <p:spPr/>
        <p:txBody>
          <a:bodyPr/>
          <a:lstStyle/>
          <a:p>
            <a:fld id="{19C0E960-F247-1C4B-B4BE-4AC35A99BFD1}" type="slidenum">
              <a:rPr lang="en-GH" smtClean="0"/>
              <a:t>‹#›</a:t>
            </a:fld>
            <a:endParaRPr lang="en-GH"/>
          </a:p>
        </p:txBody>
      </p:sp>
    </p:spTree>
    <p:extLst>
      <p:ext uri="{BB962C8B-B14F-4D97-AF65-F5344CB8AC3E}">
        <p14:creationId xmlns:p14="http://schemas.microsoft.com/office/powerpoint/2010/main" val="41937911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5227891-2D2B-D7EC-78C4-EE6BC94AE38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a:p>
        </p:txBody>
      </p:sp>
      <p:sp>
        <p:nvSpPr>
          <p:cNvPr id="3" name="Text Placeholder 2">
            <a:extLst>
              <a:ext uri="{FF2B5EF4-FFF2-40B4-BE49-F238E27FC236}">
                <a16:creationId xmlns:a16="http://schemas.microsoft.com/office/drawing/2014/main" id="{C28C1BF0-70DA-0EF9-762E-1A754F5D6C2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a:p>
        </p:txBody>
      </p:sp>
      <p:sp>
        <p:nvSpPr>
          <p:cNvPr id="4" name="Date Placeholder 3">
            <a:extLst>
              <a:ext uri="{FF2B5EF4-FFF2-40B4-BE49-F238E27FC236}">
                <a16:creationId xmlns:a16="http://schemas.microsoft.com/office/drawing/2014/main" id="{799DF483-814C-43A5-85C6-77AA0B33AB2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465BF4-8D7F-9B4C-945D-C83F383B0DAE}" type="datetimeFigureOut">
              <a:rPr lang="en-GH" smtClean="0"/>
              <a:t>05/09/2022</a:t>
            </a:fld>
            <a:endParaRPr/>
          </a:p>
        </p:txBody>
      </p:sp>
      <p:sp>
        <p:nvSpPr>
          <p:cNvPr id="5" name="Footer Placeholder 4">
            <a:extLst>
              <a:ext uri="{FF2B5EF4-FFF2-40B4-BE49-F238E27FC236}">
                <a16:creationId xmlns:a16="http://schemas.microsoft.com/office/drawing/2014/main" id="{234C9829-5398-D925-99AD-C267C905763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a:p>
        </p:txBody>
      </p:sp>
      <p:sp>
        <p:nvSpPr>
          <p:cNvPr id="6" name="Slide Number Placeholder 5">
            <a:extLst>
              <a:ext uri="{FF2B5EF4-FFF2-40B4-BE49-F238E27FC236}">
                <a16:creationId xmlns:a16="http://schemas.microsoft.com/office/drawing/2014/main" id="{31C51795-19B9-ADF4-DD78-50004112BCF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C0E960-F247-1C4B-B4BE-4AC35A99BFD1}" type="slidenum">
              <a:rPr lang="en-GH" smtClean="0"/>
              <a:t>‹#›</a:t>
            </a:fld>
            <a:endParaRPr/>
          </a:p>
        </p:txBody>
      </p:sp>
    </p:spTree>
    <p:extLst>
      <p:ext uri="{BB962C8B-B14F-4D97-AF65-F5344CB8AC3E}">
        <p14:creationId xmlns:p14="http://schemas.microsoft.com/office/powerpoint/2010/main" val="34928305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G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E2456-226E-8FFC-F876-E31C0559ECF9}"/>
              </a:ext>
            </a:extLst>
          </p:cNvPr>
          <p:cNvSpPr>
            <a:spLocks noGrp="1"/>
          </p:cNvSpPr>
          <p:nvPr>
            <p:ph type="ctrTitle"/>
          </p:nvPr>
        </p:nvSpPr>
        <p:spPr/>
        <p:txBody>
          <a:bodyPr>
            <a:noAutofit/>
          </a:bodyPr>
          <a:lstStyle/>
          <a:p>
            <a:r>
              <a:rPr lang="en-GB" sz="4800" dirty="0">
                <a:effectLst/>
                <a:latin typeface="Calibri" panose="020F0502020204030204" pitchFamily="34" charset="0"/>
              </a:rPr>
              <a:t>Thematic Session 3: Minority participation as a procedural and substantive right and process</a:t>
            </a:r>
            <a:endParaRPr sz="4800" dirty="0"/>
          </a:p>
        </p:txBody>
      </p:sp>
      <p:sp>
        <p:nvSpPr>
          <p:cNvPr id="3" name="Subtitle 2">
            <a:extLst>
              <a:ext uri="{FF2B5EF4-FFF2-40B4-BE49-F238E27FC236}">
                <a16:creationId xmlns:a16="http://schemas.microsoft.com/office/drawing/2014/main" id="{0023E06C-3028-F541-A779-544B600A5FA9}"/>
              </a:ext>
            </a:extLst>
          </p:cNvPr>
          <p:cNvSpPr>
            <a:spLocks noGrp="1"/>
          </p:cNvSpPr>
          <p:nvPr>
            <p:ph type="subTitle" idx="1"/>
          </p:nvPr>
        </p:nvSpPr>
        <p:spPr/>
        <p:txBody>
          <a:bodyPr/>
          <a:lstStyle/>
          <a:p>
            <a:r>
              <a:rPr lang="en-GB" dirty="0"/>
              <a:t>Prof Kwadwo Appiagyei-Atua</a:t>
            </a:r>
            <a:endParaRPr dirty="0"/>
          </a:p>
        </p:txBody>
      </p:sp>
    </p:spTree>
    <p:extLst>
      <p:ext uri="{BB962C8B-B14F-4D97-AF65-F5344CB8AC3E}">
        <p14:creationId xmlns:p14="http://schemas.microsoft.com/office/powerpoint/2010/main" val="447369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AE3957-2DB4-6E9C-93E6-14EFBD41F121}"/>
              </a:ext>
            </a:extLst>
          </p:cNvPr>
          <p:cNvSpPr>
            <a:spLocks noGrp="1"/>
          </p:cNvSpPr>
          <p:nvPr>
            <p:ph type="title"/>
          </p:nvPr>
        </p:nvSpPr>
        <p:spPr/>
        <p:txBody>
          <a:bodyPr>
            <a:normAutofit/>
          </a:bodyPr>
          <a:lstStyle/>
          <a:p>
            <a:r>
              <a:rPr lang="en-GB" dirty="0">
                <a:latin typeface="+mn-lt"/>
              </a:rPr>
              <a:t>Legal recognition – participation within (defective)</a:t>
            </a:r>
            <a:endParaRPr dirty="0">
              <a:latin typeface="+mn-lt"/>
            </a:endParaRPr>
          </a:p>
        </p:txBody>
      </p:sp>
      <p:sp>
        <p:nvSpPr>
          <p:cNvPr id="3" name="Content Placeholder 2">
            <a:extLst>
              <a:ext uri="{FF2B5EF4-FFF2-40B4-BE49-F238E27FC236}">
                <a16:creationId xmlns:a16="http://schemas.microsoft.com/office/drawing/2014/main" id="{E0EA6279-C06B-6D01-6046-50E8B3D5E8E1}"/>
              </a:ext>
            </a:extLst>
          </p:cNvPr>
          <p:cNvSpPr>
            <a:spLocks noGrp="1"/>
          </p:cNvSpPr>
          <p:nvPr>
            <p:ph idx="1"/>
          </p:nvPr>
        </p:nvSpPr>
        <p:spPr/>
        <p:txBody>
          <a:bodyPr>
            <a:normAutofit fontScale="85000" lnSpcReduction="10000"/>
          </a:bodyPr>
          <a:lstStyle/>
          <a:p>
            <a:r>
              <a:rPr lang="en-GB" dirty="0"/>
              <a:t>“C</a:t>
            </a:r>
            <a:r>
              <a:rPr lang="en-GB" dirty="0">
                <a:effectLst/>
              </a:rPr>
              <a:t>eremonial</a:t>
            </a:r>
            <a:r>
              <a:rPr lang="en-GB" dirty="0"/>
              <a:t>”</a:t>
            </a:r>
            <a:r>
              <a:rPr lang="en-GB" dirty="0">
                <a:effectLst/>
              </a:rPr>
              <a:t> where citizens "take part" by expressing support for the government marching in parades. </a:t>
            </a:r>
          </a:p>
          <a:p>
            <a:r>
              <a:rPr lang="en-GB" dirty="0">
                <a:effectLst/>
              </a:rPr>
              <a:t>”Pseudo</a:t>
            </a:r>
            <a:r>
              <a:rPr lang="en-GB" dirty="0"/>
              <a:t> – where </a:t>
            </a:r>
            <a:r>
              <a:rPr lang="en-GB" dirty="0">
                <a:effectLst/>
              </a:rPr>
              <a:t>members are induced to agree to decisions already taken.</a:t>
            </a:r>
          </a:p>
          <a:p>
            <a:r>
              <a:rPr lang="en-GB" dirty="0"/>
              <a:t>“</a:t>
            </a:r>
            <a:r>
              <a:rPr lang="en-GB" dirty="0">
                <a:effectLst/>
              </a:rPr>
              <a:t>Unreal’ – where participation is a </a:t>
            </a:r>
            <a:r>
              <a:rPr lang="en-GB" dirty="0"/>
              <a:t>m</a:t>
            </a:r>
            <a:r>
              <a:rPr lang="en-GB" dirty="0">
                <a:effectLst/>
              </a:rPr>
              <a:t>ere smokescreen due to the decisional outcome being structurally predetermined</a:t>
            </a:r>
          </a:p>
          <a:p>
            <a:r>
              <a:rPr lang="en-GB" dirty="0">
                <a:effectLst/>
              </a:rPr>
              <a:t>”Partial" – a process by which the final power to decide rests with one party</a:t>
            </a:r>
          </a:p>
          <a:p>
            <a:r>
              <a:rPr lang="en-GB" sz="2800" dirty="0">
                <a:solidFill>
                  <a:srgbClr val="000000"/>
                </a:solidFill>
                <a:effectLst/>
                <a:ea typeface="Calibri" panose="020F0502020204030204" pitchFamily="34" charset="0"/>
                <a:cs typeface="Times New Roman" panose="02020603050405020304" pitchFamily="18" charset="0"/>
              </a:rPr>
              <a:t>The right to participation is meaningless unless a group has the ability, the opportunity and the resources to exercise it.</a:t>
            </a:r>
            <a:endParaRPr lang="en-GH" sz="2800" dirty="0">
              <a:effectLst/>
              <a:ea typeface="Calibri" panose="020F0502020204030204" pitchFamily="34" charset="0"/>
              <a:cs typeface="Times New Roman" panose="02020603050405020304" pitchFamily="18" charset="0"/>
            </a:endParaRPr>
          </a:p>
          <a:p>
            <a:r>
              <a:rPr lang="en-GB" sz="2800" dirty="0">
                <a:effectLst/>
                <a:ea typeface="Calibri" panose="020F0502020204030204" pitchFamily="34" charset="0"/>
                <a:cs typeface="Times New Roman" panose="02020603050405020304" pitchFamily="18" charset="0"/>
              </a:rPr>
              <a:t>The freedoms of expression, procession, association and conscience imply, and facilitate, participation in politics and public policies. </a:t>
            </a:r>
          </a:p>
          <a:p>
            <a:r>
              <a:rPr lang="en-GB" sz="2800" dirty="0">
                <a:effectLst/>
                <a:ea typeface="Calibri" panose="020F0502020204030204" pitchFamily="34" charset="0"/>
                <a:cs typeface="Times New Roman" panose="02020603050405020304" pitchFamily="18" charset="0"/>
              </a:rPr>
              <a:t>Overarching these specific instances is the general right of self-determination,</a:t>
            </a:r>
            <a:endParaRPr lang="en-GH" sz="2800" dirty="0">
              <a:effectLst/>
              <a:ea typeface="Calibri" panose="020F0502020204030204" pitchFamily="34" charset="0"/>
              <a:cs typeface="Times New Roman" panose="02020603050405020304" pitchFamily="18" charset="0"/>
            </a:endParaRPr>
          </a:p>
          <a:p>
            <a:endParaRPr lang="en-GB" dirty="0">
              <a:effectLst/>
              <a:latin typeface="Times" pitchFamily="2" charset="0"/>
            </a:endParaRPr>
          </a:p>
          <a:p>
            <a:endParaRPr dirty="0"/>
          </a:p>
        </p:txBody>
      </p:sp>
    </p:spTree>
    <p:extLst>
      <p:ext uri="{BB962C8B-B14F-4D97-AF65-F5344CB8AC3E}">
        <p14:creationId xmlns:p14="http://schemas.microsoft.com/office/powerpoint/2010/main" val="10145023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333216-26C5-2388-A418-9C8F81B2B473}"/>
              </a:ext>
            </a:extLst>
          </p:cNvPr>
          <p:cNvSpPr>
            <a:spLocks noGrp="1"/>
          </p:cNvSpPr>
          <p:nvPr>
            <p:ph type="title"/>
          </p:nvPr>
        </p:nvSpPr>
        <p:spPr/>
        <p:txBody>
          <a:bodyPr/>
          <a:lstStyle/>
          <a:p>
            <a:r>
              <a:rPr lang="en-GB" sz="4400" dirty="0">
                <a:effectLst/>
                <a:ea typeface="Calibri" panose="020F0502020204030204" pitchFamily="34" charset="0"/>
                <a:cs typeface="Times New Roman" panose="02020603050405020304" pitchFamily="18" charset="0"/>
              </a:rPr>
              <a:t>“Pluralization” of human rights</a:t>
            </a:r>
            <a:endParaRPr dirty="0"/>
          </a:p>
        </p:txBody>
      </p:sp>
      <p:sp>
        <p:nvSpPr>
          <p:cNvPr id="3" name="Content Placeholder 2">
            <a:extLst>
              <a:ext uri="{FF2B5EF4-FFF2-40B4-BE49-F238E27FC236}">
                <a16:creationId xmlns:a16="http://schemas.microsoft.com/office/drawing/2014/main" id="{6EFBE8AB-1BBD-A3E8-C9EB-8C2FCD062C38}"/>
              </a:ext>
            </a:extLst>
          </p:cNvPr>
          <p:cNvSpPr>
            <a:spLocks noGrp="1"/>
          </p:cNvSpPr>
          <p:nvPr>
            <p:ph idx="1"/>
          </p:nvPr>
        </p:nvSpPr>
        <p:spPr/>
        <p:txBody>
          <a:bodyPr>
            <a:normAutofit/>
          </a:bodyPr>
          <a:lstStyle/>
          <a:p>
            <a:r>
              <a:rPr lang="en-GB" sz="2400" dirty="0">
                <a:effectLst/>
                <a:ea typeface="Calibri" panose="020F0502020204030204" pitchFamily="34" charset="0"/>
                <a:cs typeface="Times New Roman" panose="02020603050405020304" pitchFamily="18" charset="0"/>
              </a:rPr>
              <a:t>“Pluralization” of human rights is </a:t>
            </a:r>
            <a:r>
              <a:rPr lang="en-GB" sz="2400" dirty="0">
                <a:ea typeface="Calibri" panose="020F0502020204030204" pitchFamily="34" charset="0"/>
                <a:cs typeface="Times New Roman" panose="02020603050405020304" pitchFamily="18" charset="0"/>
              </a:rPr>
              <a:t>critical to </a:t>
            </a:r>
            <a:r>
              <a:rPr lang="en-GB" sz="2400" dirty="0">
                <a:effectLst/>
                <a:ea typeface="Calibri" panose="020F0502020204030204" pitchFamily="34" charset="0"/>
                <a:cs typeface="Times New Roman" panose="02020603050405020304" pitchFamily="18" charset="0"/>
              </a:rPr>
              <a:t>tackle issues of identity, survival, and dignity of groups of people who have suffered historical injustices. </a:t>
            </a:r>
          </a:p>
          <a:p>
            <a:r>
              <a:rPr lang="en-GB" sz="2400" dirty="0">
                <a:effectLst/>
                <a:ea typeface="Calibri" panose="020F0502020204030204" pitchFamily="34" charset="0"/>
                <a:cs typeface="Times New Roman" panose="02020603050405020304" pitchFamily="18" charset="0"/>
              </a:rPr>
              <a:t>It is focused on difference and pluralism as the vehicle to promote sameness and equality in the end.</a:t>
            </a:r>
            <a:endParaRPr lang="en-GH" sz="2400" dirty="0">
              <a:effectLst/>
              <a:ea typeface="Calibri" panose="020F0502020204030204" pitchFamily="34" charset="0"/>
              <a:cs typeface="Times New Roman" panose="02020603050405020304" pitchFamily="18" charset="0"/>
            </a:endParaRPr>
          </a:p>
          <a:p>
            <a:r>
              <a:rPr lang="en-GB" sz="2400" dirty="0"/>
              <a:t>We should create distinct rights that inhere in the historical experiences of minority groups specific to their needs.</a:t>
            </a:r>
          </a:p>
        </p:txBody>
      </p:sp>
    </p:spTree>
    <p:extLst>
      <p:ext uri="{BB962C8B-B14F-4D97-AF65-F5344CB8AC3E}">
        <p14:creationId xmlns:p14="http://schemas.microsoft.com/office/powerpoint/2010/main" val="38979871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EA0382-F92A-318B-DECB-683BC1B49376}"/>
              </a:ext>
            </a:extLst>
          </p:cNvPr>
          <p:cNvSpPr>
            <a:spLocks noGrp="1"/>
          </p:cNvSpPr>
          <p:nvPr>
            <p:ph type="title"/>
          </p:nvPr>
        </p:nvSpPr>
        <p:spPr/>
        <p:txBody>
          <a:bodyPr/>
          <a:lstStyle/>
          <a:p>
            <a:endParaRPr/>
          </a:p>
        </p:txBody>
      </p:sp>
      <p:sp>
        <p:nvSpPr>
          <p:cNvPr id="3" name="Content Placeholder 2">
            <a:extLst>
              <a:ext uri="{FF2B5EF4-FFF2-40B4-BE49-F238E27FC236}">
                <a16:creationId xmlns:a16="http://schemas.microsoft.com/office/drawing/2014/main" id="{A61484D5-E937-27B2-FA08-AFC7899F2413}"/>
              </a:ext>
            </a:extLst>
          </p:cNvPr>
          <p:cNvSpPr>
            <a:spLocks noGrp="1"/>
          </p:cNvSpPr>
          <p:nvPr>
            <p:ph idx="1"/>
          </p:nvPr>
        </p:nvSpPr>
        <p:spPr/>
        <p:txBody>
          <a:bodyPr>
            <a:normAutofit lnSpcReduction="10000"/>
          </a:bodyPr>
          <a:lstStyle/>
          <a:p>
            <a:r>
              <a:rPr lang="en-GB" sz="2800" dirty="0">
                <a:effectLst/>
                <a:ea typeface="Calibri" panose="020F0502020204030204" pitchFamily="34" charset="0"/>
                <a:cs typeface="Times New Roman" panose="02020603050405020304" pitchFamily="18" charset="0"/>
              </a:rPr>
              <a:t>Participation in cultural, educational, linguistic and religious affairs in particular are closely connected to a group’s identity, </a:t>
            </a:r>
            <a:r>
              <a:rPr lang="en-GB" dirty="0">
                <a:ea typeface="Calibri" panose="020F0502020204030204" pitchFamily="34" charset="0"/>
                <a:cs typeface="Times New Roman" panose="02020603050405020304" pitchFamily="18" charset="0"/>
              </a:rPr>
              <a:t>dignity</a:t>
            </a:r>
            <a:r>
              <a:rPr lang="en-GB" sz="2800" dirty="0">
                <a:effectLst/>
                <a:ea typeface="Calibri" panose="020F0502020204030204" pitchFamily="34" charset="0"/>
                <a:cs typeface="Times New Roman" panose="02020603050405020304" pitchFamily="18" charset="0"/>
              </a:rPr>
              <a:t> and survival and, therefore, is deserving of special protection.</a:t>
            </a:r>
          </a:p>
          <a:p>
            <a:r>
              <a:rPr lang="en-GB" dirty="0">
                <a:ea typeface="Calibri" panose="020F0502020204030204" pitchFamily="34" charset="0"/>
                <a:cs typeface="Times New Roman" panose="02020603050405020304" pitchFamily="18" charset="0"/>
              </a:rPr>
              <a:t>Participation linked to recognition of minorities within a particular state. </a:t>
            </a:r>
          </a:p>
          <a:p>
            <a:r>
              <a:rPr lang="en-GB" dirty="0">
                <a:ea typeface="Calibri" panose="020F0502020204030204" pitchFamily="34" charset="0"/>
                <a:cs typeface="Times New Roman" panose="02020603050405020304" pitchFamily="18" charset="0"/>
              </a:rPr>
              <a:t>The declaratory principle of recognition of states should be applied to  minorities. Applied to states, the</a:t>
            </a:r>
            <a:r>
              <a:rPr lang="en-GB" dirty="0">
                <a:solidFill>
                  <a:srgbClr val="000000"/>
                </a:solidFill>
              </a:rPr>
              <a:t> political existence of the state is deemed independent of recognition by the other states</a:t>
            </a:r>
            <a:r>
              <a:rPr lang="en-GB" altLang="en-GH" dirty="0"/>
              <a:t>. </a:t>
            </a:r>
          </a:p>
          <a:p>
            <a:r>
              <a:rPr lang="en-GB" altLang="en-GH" dirty="0"/>
              <a:t>Adopting the declaratory approach to recognition will give further grounding and justification for the principle of self-identification by minorities.</a:t>
            </a:r>
          </a:p>
          <a:p>
            <a:endParaRPr lang="en-GH" sz="2800" dirty="0">
              <a:effectLst/>
              <a:latin typeface="Calibri" panose="020F0502020204030204" pitchFamily="34" charset="0"/>
              <a:ea typeface="Calibri" panose="020F0502020204030204" pitchFamily="34" charset="0"/>
              <a:cs typeface="Times New Roman" panose="02020603050405020304" pitchFamily="18" charset="0"/>
            </a:endParaRPr>
          </a:p>
          <a:p>
            <a:endParaRPr dirty="0"/>
          </a:p>
        </p:txBody>
      </p:sp>
    </p:spTree>
    <p:extLst>
      <p:ext uri="{BB962C8B-B14F-4D97-AF65-F5344CB8AC3E}">
        <p14:creationId xmlns:p14="http://schemas.microsoft.com/office/powerpoint/2010/main" val="3648652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D2AD0-C503-1D35-1E8F-CD620159FF3C}"/>
              </a:ext>
            </a:extLst>
          </p:cNvPr>
          <p:cNvSpPr>
            <a:spLocks noGrp="1"/>
          </p:cNvSpPr>
          <p:nvPr>
            <p:ph type="title"/>
          </p:nvPr>
        </p:nvSpPr>
        <p:spPr/>
        <p:txBody>
          <a:bodyPr/>
          <a:lstStyle/>
          <a:p>
            <a:r>
              <a:rPr lang="en-GB" dirty="0"/>
              <a:t>R</a:t>
            </a:r>
            <a:r>
              <a:rPr lang="en-GH" dirty="0"/>
              <a:t>ecognition, equality, participation</a:t>
            </a:r>
            <a:endParaRPr dirty="0"/>
          </a:p>
        </p:txBody>
      </p:sp>
      <p:graphicFrame>
        <p:nvGraphicFramePr>
          <p:cNvPr id="4" name="Content Placeholder 3">
            <a:extLst>
              <a:ext uri="{FF2B5EF4-FFF2-40B4-BE49-F238E27FC236}">
                <a16:creationId xmlns:a16="http://schemas.microsoft.com/office/drawing/2014/main" id="{79E55FB6-77E5-B0E6-944F-B43F2F2D7BA6}"/>
              </a:ext>
            </a:extLst>
          </p:cNvPr>
          <p:cNvGraphicFramePr>
            <a:graphicFrameLocks noGrp="1"/>
          </p:cNvGraphicFramePr>
          <p:nvPr>
            <p:ph idx="1"/>
          </p:nvPr>
        </p:nvGraphicFramePr>
        <p:xfrm>
          <a:off x="1760220" y="1908810"/>
          <a:ext cx="8321040" cy="3657600"/>
        </p:xfrm>
        <a:graphic>
          <a:graphicData uri="http://schemas.openxmlformats.org/drawingml/2006/table">
            <a:tbl>
              <a:tblPr firstRow="1" firstCol="1" bandRow="1">
                <a:tableStyleId>{C083E6E3-FA7D-4D7B-A595-EF9225AFEA82}</a:tableStyleId>
              </a:tblPr>
              <a:tblGrid>
                <a:gridCol w="2079914">
                  <a:extLst>
                    <a:ext uri="{9D8B030D-6E8A-4147-A177-3AD203B41FA5}">
                      <a16:colId xmlns:a16="http://schemas.microsoft.com/office/drawing/2014/main" val="2179973834"/>
                    </a:ext>
                  </a:extLst>
                </a:gridCol>
                <a:gridCol w="2079914">
                  <a:extLst>
                    <a:ext uri="{9D8B030D-6E8A-4147-A177-3AD203B41FA5}">
                      <a16:colId xmlns:a16="http://schemas.microsoft.com/office/drawing/2014/main" val="2644839430"/>
                    </a:ext>
                  </a:extLst>
                </a:gridCol>
                <a:gridCol w="2080606">
                  <a:extLst>
                    <a:ext uri="{9D8B030D-6E8A-4147-A177-3AD203B41FA5}">
                      <a16:colId xmlns:a16="http://schemas.microsoft.com/office/drawing/2014/main" val="1264345840"/>
                    </a:ext>
                  </a:extLst>
                </a:gridCol>
                <a:gridCol w="2080606">
                  <a:extLst>
                    <a:ext uri="{9D8B030D-6E8A-4147-A177-3AD203B41FA5}">
                      <a16:colId xmlns:a16="http://schemas.microsoft.com/office/drawing/2014/main" val="106631011"/>
                    </a:ext>
                  </a:extLst>
                </a:gridCol>
              </a:tblGrid>
              <a:tr h="788935">
                <a:tc>
                  <a:txBody>
                    <a:bodyPr/>
                    <a:lstStyle/>
                    <a:p>
                      <a:r>
                        <a:rPr lang="en-GB" sz="2400" b="0" dirty="0"/>
                        <a:t>Non-recognition</a:t>
                      </a:r>
                    </a:p>
                    <a:p>
                      <a:endParaRPr lang="en-GH" sz="24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n-GB" sz="2400" b="0" dirty="0">
                          <a:effectLst/>
                          <a:cs typeface="Times New Roman" panose="02020603050405020304" pitchFamily="18" charset="0"/>
                        </a:rPr>
                        <a:t>D</a:t>
                      </a:r>
                      <a:r>
                        <a:rPr lang="en-GB" sz="2400" b="0" dirty="0">
                          <a:ea typeface="Calibri" panose="020F0502020204030204" pitchFamily="34" charset="0"/>
                          <a:cs typeface="Times New Roman" panose="02020603050405020304" pitchFamily="18" charset="0"/>
                        </a:rPr>
                        <a:t>iscrimination</a:t>
                      </a:r>
                    </a:p>
                    <a:p>
                      <a:endParaRPr lang="en-GH" sz="24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n-GB" sz="2400" b="0" dirty="0">
                          <a:effectLst/>
                        </a:rPr>
                        <a:t>Participation outside the State</a:t>
                      </a:r>
                      <a:endParaRPr lang="en-GH" sz="24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n-GH" sz="2400" b="0" dirty="0">
                          <a:effectLst/>
                          <a:latin typeface="Calibri" panose="020F0502020204030204" pitchFamily="34" charset="0"/>
                          <a:ea typeface="Calibri" panose="020F0502020204030204" pitchFamily="34" charset="0"/>
                          <a:cs typeface="Times New Roman" panose="02020603050405020304" pitchFamily="18" charset="0"/>
                        </a:rPr>
                        <a:t>Non-participation within</a:t>
                      </a:r>
                    </a:p>
                  </a:txBody>
                  <a:tcPr marL="68580" marR="68580" marT="0" marB="0"/>
                </a:tc>
                <a:extLst>
                  <a:ext uri="{0D108BD9-81ED-4DB2-BD59-A6C34878D82A}">
                    <a16:rowId xmlns:a16="http://schemas.microsoft.com/office/drawing/2014/main" val="890924862"/>
                  </a:ext>
                </a:extLst>
              </a:tr>
              <a:tr h="78893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0" dirty="0"/>
                        <a:t>Legal recognition</a:t>
                      </a:r>
                    </a:p>
                    <a:p>
                      <a:endParaRPr lang="en-GH" sz="24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0" dirty="0">
                          <a:effectLst/>
                          <a:cs typeface="Times New Roman" panose="02020603050405020304" pitchFamily="18" charset="0"/>
                        </a:rPr>
                        <a:t>F</a:t>
                      </a:r>
                      <a:r>
                        <a:rPr lang="en-GB" sz="2400" b="0" dirty="0">
                          <a:ea typeface="Calibri" panose="020F0502020204030204" pitchFamily="34" charset="0"/>
                          <a:cs typeface="Times New Roman" panose="02020603050405020304" pitchFamily="18" charset="0"/>
                        </a:rPr>
                        <a:t>ormal equality</a:t>
                      </a:r>
                    </a:p>
                    <a:p>
                      <a:endParaRPr lang="en-GH" sz="24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n-GB" sz="2400" b="0" dirty="0">
                          <a:effectLst/>
                        </a:rPr>
                        <a:t>Participation within the State</a:t>
                      </a:r>
                      <a:endParaRPr lang="en-GH" sz="24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n-GH" sz="2400" b="0" dirty="0">
                          <a:effectLst/>
                          <a:latin typeface="Calibri" panose="020F0502020204030204" pitchFamily="34" charset="0"/>
                          <a:ea typeface="Calibri" panose="020F0502020204030204" pitchFamily="34" charset="0"/>
                          <a:cs typeface="Times New Roman" panose="02020603050405020304" pitchFamily="18" charset="0"/>
                        </a:rPr>
                        <a:t>Restricted participation within</a:t>
                      </a:r>
                    </a:p>
                  </a:txBody>
                  <a:tcPr marL="68580" marR="68580" marT="0" marB="0"/>
                </a:tc>
                <a:extLst>
                  <a:ext uri="{0D108BD9-81ED-4DB2-BD59-A6C34878D82A}">
                    <a16:rowId xmlns:a16="http://schemas.microsoft.com/office/drawing/2014/main" val="566383178"/>
                  </a:ext>
                </a:extLst>
              </a:tr>
              <a:tr h="78893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0" dirty="0"/>
                        <a:t>Legal/</a:t>
                      </a:r>
                      <a:r>
                        <a:rPr lang="en-GB" sz="2400" b="0" i="1" dirty="0"/>
                        <a:t>de facto </a:t>
                      </a:r>
                      <a:r>
                        <a:rPr lang="en-GB" sz="2400" b="0" dirty="0"/>
                        <a:t>recognition</a:t>
                      </a:r>
                    </a:p>
                    <a:p>
                      <a:endParaRPr lang="en-GH" sz="24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0" dirty="0">
                          <a:effectLst/>
                          <a:cs typeface="Times New Roman" panose="02020603050405020304" pitchFamily="18" charset="0"/>
                        </a:rPr>
                        <a:t>S</a:t>
                      </a:r>
                      <a:r>
                        <a:rPr lang="en-GB" sz="2400" b="0" dirty="0">
                          <a:ea typeface="Calibri" panose="020F0502020204030204" pitchFamily="34" charset="0"/>
                          <a:cs typeface="Times New Roman" panose="02020603050405020304" pitchFamily="18" charset="0"/>
                        </a:rPr>
                        <a:t>ubstantive equality</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2400" b="0" dirty="0">
                          <a:ea typeface="Calibri" panose="020F0502020204030204" pitchFamily="34" charset="0"/>
                          <a:cs typeface="Times New Roman" panose="02020603050405020304" pitchFamily="18" charset="0"/>
                        </a:rPr>
                        <a:t>3 “</a:t>
                      </a:r>
                      <a:r>
                        <a:rPr lang="en-GB" sz="2400" b="0" dirty="0" err="1">
                          <a:ea typeface="Calibri" panose="020F0502020204030204" pitchFamily="34" charset="0"/>
                          <a:cs typeface="Times New Roman" panose="02020603050405020304" pitchFamily="18" charset="0"/>
                        </a:rPr>
                        <a:t>selfs</a:t>
                      </a:r>
                      <a:r>
                        <a:rPr lang="en-GB" sz="2400" b="0" dirty="0">
                          <a:ea typeface="Calibri" panose="020F0502020204030204" pitchFamily="34" charset="0"/>
                          <a:cs typeface="Times New Roman" panose="02020603050405020304" pitchFamily="18" charset="0"/>
                        </a:rPr>
                        <a:t>”</a:t>
                      </a:r>
                    </a:p>
                    <a:p>
                      <a:endParaRPr lang="en-GH" sz="24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n-GB" sz="2400" b="0" dirty="0">
                          <a:effectLst/>
                        </a:rPr>
                        <a:t>Participation within the State</a:t>
                      </a:r>
                      <a:endParaRPr lang="en-GH" sz="24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n-GH" sz="2400" b="0" dirty="0">
                          <a:effectLst/>
                          <a:latin typeface="Calibri" panose="020F0502020204030204" pitchFamily="34" charset="0"/>
                          <a:ea typeface="Calibri" panose="020F0502020204030204" pitchFamily="34" charset="0"/>
                          <a:cs typeface="Times New Roman" panose="02020603050405020304" pitchFamily="18" charset="0"/>
                        </a:rPr>
                        <a:t>Full participation within</a:t>
                      </a:r>
                    </a:p>
                  </a:txBody>
                  <a:tcPr marL="68580" marR="68580" marT="0" marB="0"/>
                </a:tc>
                <a:extLst>
                  <a:ext uri="{0D108BD9-81ED-4DB2-BD59-A6C34878D82A}">
                    <a16:rowId xmlns:a16="http://schemas.microsoft.com/office/drawing/2014/main" val="1689830924"/>
                  </a:ext>
                </a:extLst>
              </a:tr>
            </a:tbl>
          </a:graphicData>
        </a:graphic>
      </p:graphicFrame>
    </p:spTree>
    <p:extLst>
      <p:ext uri="{BB962C8B-B14F-4D97-AF65-F5344CB8AC3E}">
        <p14:creationId xmlns:p14="http://schemas.microsoft.com/office/powerpoint/2010/main" val="24889895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FF708A-F296-904C-B0D4-2BFB9CE4A2AE}"/>
              </a:ext>
            </a:extLst>
          </p:cNvPr>
          <p:cNvSpPr>
            <a:spLocks noGrp="1"/>
          </p:cNvSpPr>
          <p:nvPr>
            <p:ph type="title"/>
          </p:nvPr>
        </p:nvSpPr>
        <p:spPr/>
        <p:txBody>
          <a:bodyPr/>
          <a:lstStyle/>
          <a:p>
            <a:r>
              <a:rPr lang="en-GB" dirty="0"/>
              <a:t>Participation within the State</a:t>
            </a:r>
            <a:br>
              <a:rPr lang="en-GB" dirty="0"/>
            </a:br>
            <a:endParaRPr dirty="0"/>
          </a:p>
        </p:txBody>
      </p:sp>
      <p:sp>
        <p:nvSpPr>
          <p:cNvPr id="3" name="Content Placeholder 2">
            <a:extLst>
              <a:ext uri="{FF2B5EF4-FFF2-40B4-BE49-F238E27FC236}">
                <a16:creationId xmlns:a16="http://schemas.microsoft.com/office/drawing/2014/main" id="{F96AE406-DB15-0B1F-DF1E-506942E346C6}"/>
              </a:ext>
            </a:extLst>
          </p:cNvPr>
          <p:cNvSpPr>
            <a:spLocks noGrp="1"/>
          </p:cNvSpPr>
          <p:nvPr>
            <p:ph idx="1"/>
          </p:nvPr>
        </p:nvSpPr>
        <p:spPr/>
        <p:txBody>
          <a:bodyPr/>
          <a:lstStyle/>
          <a:p>
            <a:r>
              <a:rPr lang="en-GB" dirty="0"/>
              <a:t>Reference to States which are parties to the the various instruments that recognise minority rights </a:t>
            </a:r>
          </a:p>
          <a:p>
            <a:r>
              <a:rPr lang="en-GB" dirty="0"/>
              <a:t>Administrative, legislative and other measures to implement the instruments within the local jurisdiction</a:t>
            </a:r>
          </a:p>
          <a:p>
            <a:r>
              <a:rPr lang="en-GB" dirty="0"/>
              <a:t>Participation as a right finds its foundation in the ICCPR, article 25</a:t>
            </a:r>
          </a:p>
          <a:p>
            <a:r>
              <a:rPr lang="en-GB" dirty="0"/>
              <a:t>ICESCR, articles 13 and 15</a:t>
            </a:r>
          </a:p>
        </p:txBody>
      </p:sp>
    </p:spTree>
    <p:extLst>
      <p:ext uri="{BB962C8B-B14F-4D97-AF65-F5344CB8AC3E}">
        <p14:creationId xmlns:p14="http://schemas.microsoft.com/office/powerpoint/2010/main" val="22724868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2F0B14-7BBE-A662-9438-3F26889392B3}"/>
              </a:ext>
            </a:extLst>
          </p:cNvPr>
          <p:cNvSpPr>
            <a:spLocks noGrp="1"/>
          </p:cNvSpPr>
          <p:nvPr>
            <p:ph type="title"/>
          </p:nvPr>
        </p:nvSpPr>
        <p:spPr/>
        <p:txBody>
          <a:bodyPr/>
          <a:lstStyle/>
          <a:p>
            <a:r>
              <a:rPr lang="en-GH" dirty="0">
                <a:latin typeface="+mn-lt"/>
                <a:cs typeface="Times New Roman" panose="02020603050405020304" pitchFamily="18" charset="0"/>
              </a:rPr>
              <a:t>Core ideas of participation in ICCPR/ICESCR</a:t>
            </a:r>
            <a:endParaRPr dirty="0">
              <a:latin typeface="+mn-lt"/>
            </a:endParaRPr>
          </a:p>
        </p:txBody>
      </p:sp>
      <p:sp>
        <p:nvSpPr>
          <p:cNvPr id="3" name="Content Placeholder 2">
            <a:extLst>
              <a:ext uri="{FF2B5EF4-FFF2-40B4-BE49-F238E27FC236}">
                <a16:creationId xmlns:a16="http://schemas.microsoft.com/office/drawing/2014/main" id="{9E048CA7-08C4-6B3D-03E0-54D12ADD9B64}"/>
              </a:ext>
            </a:extLst>
          </p:cNvPr>
          <p:cNvSpPr>
            <a:spLocks noGrp="1"/>
          </p:cNvSpPr>
          <p:nvPr>
            <p:ph idx="1"/>
          </p:nvPr>
        </p:nvSpPr>
        <p:spPr/>
        <p:txBody>
          <a:bodyPr>
            <a:normAutofit fontScale="92500" lnSpcReduction="20000"/>
          </a:bodyPr>
          <a:lstStyle/>
          <a:p>
            <a:pPr algn="l"/>
            <a:r>
              <a:rPr lang="en-GB" sz="2400" dirty="0"/>
              <a:t>ICCPR, art 25</a:t>
            </a:r>
            <a:endParaRPr lang="en-GB" sz="2400" b="0" i="0" dirty="0">
              <a:effectLst/>
            </a:endParaRPr>
          </a:p>
          <a:p>
            <a:pPr algn="l"/>
            <a:r>
              <a:rPr lang="en-GB" sz="2400" b="0" i="0" dirty="0">
                <a:effectLst/>
              </a:rPr>
              <a:t>(a) participation in the conduct of public affairs;</a:t>
            </a:r>
          </a:p>
          <a:p>
            <a:pPr algn="l"/>
            <a:r>
              <a:rPr lang="en-GB" sz="2400" b="0" i="0" dirty="0">
                <a:effectLst/>
              </a:rPr>
              <a:t>(b) To vote and to be elected at genuine periodic elections</a:t>
            </a:r>
          </a:p>
          <a:p>
            <a:pPr algn="l"/>
            <a:r>
              <a:rPr lang="en-GB" sz="2400" b="0" i="0" dirty="0">
                <a:effectLst/>
              </a:rPr>
              <a:t>(c) To have access to public service.</a:t>
            </a:r>
            <a:endParaRPr lang="en-GH" sz="2400" dirty="0">
              <a:ea typeface="Times New Roman" panose="02020603050405020304" pitchFamily="18" charset="0"/>
              <a:cs typeface="Times New Roman" panose="02020603050405020304" pitchFamily="18" charset="0"/>
            </a:endParaRPr>
          </a:p>
          <a:p>
            <a:endParaRPr lang="en-GB" sz="2400" dirty="0">
              <a:effectLst/>
            </a:endParaRPr>
          </a:p>
          <a:p>
            <a:r>
              <a:rPr lang="en-GB" sz="2400" dirty="0">
                <a:effectLst/>
                <a:ea typeface="Calibri" panose="020F0502020204030204" pitchFamily="34" charset="0"/>
                <a:cs typeface="Times New Roman" panose="02020603050405020304" pitchFamily="18" charset="0"/>
              </a:rPr>
              <a:t>ICESCR: participation in the economy, trade unions, culture and arts, scientific research and literary activities:</a:t>
            </a:r>
          </a:p>
          <a:p>
            <a:r>
              <a:rPr lang="en-GB" sz="2400" dirty="0">
                <a:effectLst/>
              </a:rPr>
              <a:t>Article 13(1) ICESCR: … education shall enable all persons to participate effectively in a free society, promote understanding, tolerance and friendship among all nations and all racial, ethnic or religious groups, and further the activities of the United Nations for the maintenance of peace.</a:t>
            </a:r>
          </a:p>
          <a:p>
            <a:r>
              <a:rPr lang="en-GB" sz="2400" dirty="0">
                <a:effectLst/>
              </a:rPr>
              <a:t>Article 15(1)(a) ICESCR: The States Parties to the present Covenant recognize the right of everyone to take part in cultural life.</a:t>
            </a:r>
          </a:p>
          <a:p>
            <a:pPr algn="l"/>
            <a:endParaRPr lang="en-GB" sz="2400" b="0" i="0" dirty="0">
              <a:effectLst/>
              <a:latin typeface="Roboto" panose="02000000000000000000" pitchFamily="2" charset="0"/>
            </a:endParaRPr>
          </a:p>
          <a:p>
            <a:endParaRPr lang="en-GH" sz="1800" dirty="0">
              <a:effectLst/>
              <a:latin typeface="Book Antiqua" panose="02040602050305030304" pitchFamily="18" charset="0"/>
              <a:ea typeface="Times New Roman" panose="02020603050405020304" pitchFamily="18" charset="0"/>
              <a:cs typeface="Times New Roman" panose="02020603050405020304" pitchFamily="18" charset="0"/>
            </a:endParaRPr>
          </a:p>
          <a:p>
            <a:endParaRPr lang="en-GH" dirty="0"/>
          </a:p>
        </p:txBody>
      </p:sp>
    </p:spTree>
    <p:extLst>
      <p:ext uri="{BB962C8B-B14F-4D97-AF65-F5344CB8AC3E}">
        <p14:creationId xmlns:p14="http://schemas.microsoft.com/office/powerpoint/2010/main" val="5720854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99B350-F72F-7D2F-6767-D1B8DF6357D4}"/>
              </a:ext>
            </a:extLst>
          </p:cNvPr>
          <p:cNvSpPr>
            <a:spLocks noGrp="1"/>
          </p:cNvSpPr>
          <p:nvPr>
            <p:ph type="title"/>
          </p:nvPr>
        </p:nvSpPr>
        <p:spPr/>
        <p:txBody>
          <a:bodyPr/>
          <a:lstStyle/>
          <a:p>
            <a:r>
              <a:rPr lang="en-GB" dirty="0"/>
              <a:t>Participation outside the State</a:t>
            </a:r>
            <a:endParaRPr dirty="0"/>
          </a:p>
        </p:txBody>
      </p:sp>
      <p:sp>
        <p:nvSpPr>
          <p:cNvPr id="3" name="Content Placeholder 2">
            <a:extLst>
              <a:ext uri="{FF2B5EF4-FFF2-40B4-BE49-F238E27FC236}">
                <a16:creationId xmlns:a16="http://schemas.microsoft.com/office/drawing/2014/main" id="{A3D933DF-3070-D092-6089-21BCA6A0ACCA}"/>
              </a:ext>
            </a:extLst>
          </p:cNvPr>
          <p:cNvSpPr>
            <a:spLocks noGrp="1"/>
          </p:cNvSpPr>
          <p:nvPr>
            <p:ph idx="1"/>
          </p:nvPr>
        </p:nvSpPr>
        <p:spPr/>
        <p:txBody>
          <a:bodyPr>
            <a:normAutofit lnSpcReduction="10000"/>
          </a:bodyPr>
          <a:lstStyle/>
          <a:p>
            <a:r>
              <a:rPr lang="en-GB" dirty="0">
                <a:ea typeface="Calibri" panose="020F0502020204030204" pitchFamily="34" charset="0"/>
                <a:cs typeface="Times New Roman" panose="02020603050405020304" pitchFamily="18" charset="0"/>
              </a:rPr>
              <a:t>Considering that </a:t>
            </a:r>
            <a:r>
              <a:rPr lang="en-GB" dirty="0">
                <a:solidFill>
                  <a:srgbClr val="202124"/>
                </a:solidFill>
              </a:rPr>
              <a:t>more than 75% of the world's known stateless populations are members of minority groups, p</a:t>
            </a:r>
            <a:r>
              <a:rPr lang="en-GB" dirty="0">
                <a:ea typeface="Calibri" panose="020F0502020204030204" pitchFamily="34" charset="0"/>
                <a:cs typeface="Times New Roman" panose="02020603050405020304" pitchFamily="18" charset="0"/>
              </a:rPr>
              <a:t>articipation should not be limited to citizenship as grounded under article 25 of the ICCPR; and articles 13(1) and 15(1)(a) of the ICESCR, that is “participation within the state.”</a:t>
            </a:r>
          </a:p>
          <a:p>
            <a:r>
              <a:rPr lang="en-GB" dirty="0"/>
              <a:t>POTS Refers to States which are not Parties to the international instruments or have not taken the administrative, legislative and other measures required in the instruments to grant recognition to minority groups living on their territory.</a:t>
            </a:r>
          </a:p>
          <a:p>
            <a:r>
              <a:rPr lang="en-GB" dirty="0">
                <a:cs typeface="Times New Roman" panose="02020603050405020304" pitchFamily="18" charset="0"/>
              </a:rPr>
              <a:t>Minorities who are not recognised as citizens and or as minorities and denied the 3 “</a:t>
            </a:r>
            <a:r>
              <a:rPr lang="en-GB" dirty="0" err="1">
                <a:cs typeface="Times New Roman" panose="02020603050405020304" pitchFamily="18" charset="0"/>
              </a:rPr>
              <a:t>selfs</a:t>
            </a:r>
            <a:r>
              <a:rPr lang="en-GB" dirty="0">
                <a:cs typeface="Times New Roman" panose="02020603050405020304" pitchFamily="18" charset="0"/>
              </a:rPr>
              <a:t>”</a:t>
            </a:r>
            <a:endParaRPr dirty="0"/>
          </a:p>
        </p:txBody>
      </p:sp>
    </p:spTree>
    <p:extLst>
      <p:ext uri="{BB962C8B-B14F-4D97-AF65-F5344CB8AC3E}">
        <p14:creationId xmlns:p14="http://schemas.microsoft.com/office/powerpoint/2010/main" val="26995502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230A75-7FBB-6A5F-86C8-DC2BDE19F850}"/>
              </a:ext>
            </a:extLst>
          </p:cNvPr>
          <p:cNvSpPr>
            <a:spLocks noGrp="1"/>
          </p:cNvSpPr>
          <p:nvPr>
            <p:ph type="title"/>
          </p:nvPr>
        </p:nvSpPr>
        <p:spPr/>
        <p:txBody>
          <a:bodyPr/>
          <a:lstStyle/>
          <a:p>
            <a:r>
              <a:rPr lang="en-GB" dirty="0"/>
              <a:t>What is participation outside the State?</a:t>
            </a:r>
            <a:endParaRPr dirty="0"/>
          </a:p>
        </p:txBody>
      </p:sp>
      <p:sp>
        <p:nvSpPr>
          <p:cNvPr id="3" name="Content Placeholder 2">
            <a:extLst>
              <a:ext uri="{FF2B5EF4-FFF2-40B4-BE49-F238E27FC236}">
                <a16:creationId xmlns:a16="http://schemas.microsoft.com/office/drawing/2014/main" id="{C6E3D0DC-1972-9448-5582-D8AB054B9602}"/>
              </a:ext>
            </a:extLst>
          </p:cNvPr>
          <p:cNvSpPr>
            <a:spLocks noGrp="1"/>
          </p:cNvSpPr>
          <p:nvPr>
            <p:ph idx="1"/>
          </p:nvPr>
        </p:nvSpPr>
        <p:spPr/>
        <p:txBody>
          <a:bodyPr>
            <a:normAutofit/>
          </a:bodyPr>
          <a:lstStyle/>
          <a:p>
            <a:r>
              <a:rPr lang="en-GB" dirty="0">
                <a:ea typeface="Calibri" panose="020F0502020204030204" pitchFamily="34" charset="0"/>
                <a:cs typeface="Times New Roman" panose="02020603050405020304" pitchFamily="18" charset="0"/>
              </a:rPr>
              <a:t>The fight for citizenship itself and, next, the fight for recognition as an indigenous group.</a:t>
            </a:r>
          </a:p>
          <a:p>
            <a:r>
              <a:rPr lang="en-GB" dirty="0">
                <a:ea typeface="Calibri" panose="020F0502020204030204" pitchFamily="34" charset="0"/>
                <a:cs typeface="Times New Roman" panose="02020603050405020304" pitchFamily="18" charset="0"/>
              </a:rPr>
              <a:t>Fight for the 3 “</a:t>
            </a:r>
            <a:r>
              <a:rPr lang="en-GB" dirty="0" err="1">
                <a:ea typeface="Calibri" panose="020F0502020204030204" pitchFamily="34" charset="0"/>
                <a:cs typeface="Times New Roman" panose="02020603050405020304" pitchFamily="18" charset="0"/>
              </a:rPr>
              <a:t>selfs</a:t>
            </a:r>
            <a:r>
              <a:rPr lang="en-GB" dirty="0">
                <a:ea typeface="Calibri" panose="020F0502020204030204" pitchFamily="34" charset="0"/>
                <a:cs typeface="Times New Roman" panose="02020603050405020304" pitchFamily="18" charset="0"/>
              </a:rPr>
              <a:t>”</a:t>
            </a:r>
          </a:p>
          <a:p>
            <a:r>
              <a:rPr lang="en-GB" dirty="0">
                <a:ea typeface="Calibri" panose="020F0502020204030204" pitchFamily="34" charset="0"/>
                <a:cs typeface="Times New Roman" panose="02020603050405020304" pitchFamily="18" charset="0"/>
              </a:rPr>
              <a:t>This form of participation shall include the procedural aspects of participation, such as right to education, right of access to information, freedoms of thought, conscience and religion, expression, assembly, movement, access to justice.</a:t>
            </a:r>
          </a:p>
        </p:txBody>
      </p:sp>
    </p:spTree>
    <p:extLst>
      <p:ext uri="{BB962C8B-B14F-4D97-AF65-F5344CB8AC3E}">
        <p14:creationId xmlns:p14="http://schemas.microsoft.com/office/powerpoint/2010/main" val="24568910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074AD1-080B-4E7E-A7B0-13254BD0F8F9}"/>
              </a:ext>
            </a:extLst>
          </p:cNvPr>
          <p:cNvSpPr>
            <a:spLocks noGrp="1"/>
          </p:cNvSpPr>
          <p:nvPr>
            <p:ph type="title"/>
          </p:nvPr>
        </p:nvSpPr>
        <p:spPr/>
        <p:txBody>
          <a:bodyPr/>
          <a:lstStyle/>
          <a:p>
            <a:endParaRPr/>
          </a:p>
        </p:txBody>
      </p:sp>
      <p:sp>
        <p:nvSpPr>
          <p:cNvPr id="3" name="Content Placeholder 2">
            <a:extLst>
              <a:ext uri="{FF2B5EF4-FFF2-40B4-BE49-F238E27FC236}">
                <a16:creationId xmlns:a16="http://schemas.microsoft.com/office/drawing/2014/main" id="{81BD2E46-7F50-A545-6D84-D72163FF3296}"/>
              </a:ext>
            </a:extLst>
          </p:cNvPr>
          <p:cNvSpPr>
            <a:spLocks noGrp="1"/>
          </p:cNvSpPr>
          <p:nvPr>
            <p:ph idx="1"/>
          </p:nvPr>
        </p:nvSpPr>
        <p:spPr/>
        <p:txBody>
          <a:bodyPr>
            <a:normAutofit/>
          </a:bodyPr>
          <a:lstStyle/>
          <a:p>
            <a:r>
              <a:rPr lang="en-GB" dirty="0">
                <a:ea typeface="Calibri" panose="020F0502020204030204" pitchFamily="34" charset="0"/>
                <a:cs typeface="Times New Roman" panose="02020603050405020304" pitchFamily="18" charset="0"/>
              </a:rPr>
              <a:t>Each of the three forms of participation will in turn determine whether minority groups will have the opportunity to exercise both substantive and procedural participation. </a:t>
            </a:r>
          </a:p>
          <a:p>
            <a:r>
              <a:rPr lang="en-GB" dirty="0">
                <a:ea typeface="Calibri" panose="020F0502020204030204" pitchFamily="34" charset="0"/>
                <a:cs typeface="Times New Roman" panose="02020603050405020304" pitchFamily="18" charset="0"/>
              </a:rPr>
              <a:t>Substantive participation is practised where legal recognition exists. It is defective and need to be complemented by procedural participation. </a:t>
            </a:r>
          </a:p>
          <a:p>
            <a:r>
              <a:rPr lang="en-GB" dirty="0">
                <a:ea typeface="Calibri" panose="020F0502020204030204" pitchFamily="34" charset="0"/>
                <a:cs typeface="Times New Roman" panose="02020603050405020304" pitchFamily="18" charset="0"/>
              </a:rPr>
              <a:t>Procedural participation relates to forms of participation which lays the ground for substantive participation to be realised.</a:t>
            </a:r>
          </a:p>
          <a:p>
            <a:r>
              <a:rPr lang="en-GB" dirty="0">
                <a:ea typeface="Calibri" panose="020F0502020204030204" pitchFamily="34" charset="0"/>
                <a:cs typeface="Times New Roman" panose="02020603050405020304" pitchFamily="18" charset="0"/>
              </a:rPr>
              <a:t>“Freedoms of”</a:t>
            </a:r>
          </a:p>
          <a:p>
            <a:endParaRPr dirty="0"/>
          </a:p>
        </p:txBody>
      </p:sp>
    </p:spTree>
    <p:extLst>
      <p:ext uri="{BB962C8B-B14F-4D97-AF65-F5344CB8AC3E}">
        <p14:creationId xmlns:p14="http://schemas.microsoft.com/office/powerpoint/2010/main" val="32084438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38D19A-F14E-1E97-39A3-E22901832D80}"/>
              </a:ext>
            </a:extLst>
          </p:cNvPr>
          <p:cNvSpPr>
            <a:spLocks noGrp="1"/>
          </p:cNvSpPr>
          <p:nvPr>
            <p:ph type="title"/>
          </p:nvPr>
        </p:nvSpPr>
        <p:spPr/>
        <p:txBody>
          <a:bodyPr/>
          <a:lstStyle/>
          <a:p>
            <a:r>
              <a:rPr lang="en-GB" dirty="0"/>
              <a:t>Non-recognition</a:t>
            </a:r>
            <a:endParaRPr dirty="0"/>
          </a:p>
        </p:txBody>
      </p:sp>
      <p:sp>
        <p:nvSpPr>
          <p:cNvPr id="3" name="Content Placeholder 2">
            <a:extLst>
              <a:ext uri="{FF2B5EF4-FFF2-40B4-BE49-F238E27FC236}">
                <a16:creationId xmlns:a16="http://schemas.microsoft.com/office/drawing/2014/main" id="{58A5DDD1-7F8D-F1A3-21E4-2044AE26CBEB}"/>
              </a:ext>
            </a:extLst>
          </p:cNvPr>
          <p:cNvSpPr>
            <a:spLocks noGrp="1"/>
          </p:cNvSpPr>
          <p:nvPr>
            <p:ph idx="1"/>
          </p:nvPr>
        </p:nvSpPr>
        <p:spPr/>
        <p:txBody>
          <a:bodyPr>
            <a:normAutofit fontScale="92500" lnSpcReduction="20000"/>
          </a:bodyPr>
          <a:lstStyle/>
          <a:p>
            <a:r>
              <a:rPr lang="en-GB" sz="3200" dirty="0"/>
              <a:t>Participation outside the State</a:t>
            </a:r>
          </a:p>
          <a:p>
            <a:pPr marL="971550" lvl="1" indent="-514350">
              <a:buAutoNum type="arabicPeriod"/>
            </a:pPr>
            <a:r>
              <a:rPr lang="en-GB" sz="2800" dirty="0"/>
              <a:t>Self-identification </a:t>
            </a:r>
          </a:p>
          <a:p>
            <a:pPr marL="971550" lvl="1" indent="-514350">
              <a:buAutoNum type="arabicPeriod"/>
            </a:pPr>
            <a:r>
              <a:rPr lang="en-GB" sz="2800" dirty="0"/>
              <a:t>Self-determination – internal or external</a:t>
            </a:r>
          </a:p>
          <a:p>
            <a:r>
              <a:rPr lang="en-GB" sz="2000" dirty="0">
                <a:effectLst/>
                <a:ea typeface="Calibri" panose="020F0502020204030204" pitchFamily="34" charset="0"/>
                <a:cs typeface="Times New Roman" panose="02020603050405020304" pitchFamily="18" charset="0"/>
              </a:rPr>
              <a:t>Embedded in the needs-capacity-duty-development framework</a:t>
            </a:r>
          </a:p>
          <a:p>
            <a:pPr marL="800100" lvl="1" indent="-342900">
              <a:buFont typeface="+mj-lt"/>
              <a:buAutoNum type="arabicPeriod"/>
            </a:pPr>
            <a:r>
              <a:rPr lang="en-GB" sz="2000" dirty="0">
                <a:effectLst/>
                <a:ea typeface="Calibri" panose="020F0502020204030204" pitchFamily="34" charset="0"/>
                <a:cs typeface="Times New Roman" panose="02020603050405020304" pitchFamily="18" charset="0"/>
              </a:rPr>
              <a:t>Mobilisation of the members</a:t>
            </a:r>
            <a:endParaRPr lang="en-GH" sz="2000" dirty="0">
              <a:effectLst/>
              <a:ea typeface="Calibri" panose="020F0502020204030204" pitchFamily="34" charset="0"/>
              <a:cs typeface="Times New Roman" panose="02020603050405020304" pitchFamily="18" charset="0"/>
            </a:endParaRPr>
          </a:p>
          <a:p>
            <a:pPr marL="800100" lvl="1" indent="-342900">
              <a:buFont typeface="+mj-lt"/>
              <a:buAutoNum type="arabicPeriod"/>
            </a:pPr>
            <a:r>
              <a:rPr lang="en-GB" sz="2000" dirty="0">
                <a:effectLst/>
                <a:ea typeface="Calibri" panose="020F0502020204030204" pitchFamily="34" charset="0"/>
                <a:cs typeface="Times New Roman" panose="02020603050405020304" pitchFamily="18" charset="0"/>
              </a:rPr>
              <a:t>Conscientisation – </a:t>
            </a:r>
            <a:r>
              <a:rPr lang="en-GB" sz="1600" b="0" i="0" dirty="0">
                <a:solidFill>
                  <a:srgbClr val="333333"/>
                </a:solidFill>
                <a:effectLst/>
              </a:rPr>
              <a:t>identifying problems, questioning, </a:t>
            </a:r>
            <a:r>
              <a:rPr lang="en-GB" sz="1600" b="0" i="0" dirty="0" err="1">
                <a:solidFill>
                  <a:srgbClr val="333333"/>
                </a:solidFill>
                <a:effectLst/>
              </a:rPr>
              <a:t>analyzing</a:t>
            </a:r>
            <a:r>
              <a:rPr lang="en-GB" sz="1600" b="0" i="0" dirty="0">
                <a:solidFill>
                  <a:srgbClr val="333333"/>
                </a:solidFill>
                <a:effectLst/>
              </a:rPr>
              <a:t> and developing strategies for change</a:t>
            </a:r>
            <a:endParaRPr lang="en-GB" sz="2000" dirty="0">
              <a:effectLst/>
              <a:ea typeface="Calibri" panose="020F0502020204030204" pitchFamily="34" charset="0"/>
              <a:cs typeface="Times New Roman" panose="02020603050405020304" pitchFamily="18" charset="0"/>
            </a:endParaRPr>
          </a:p>
          <a:p>
            <a:pPr marL="800100" lvl="1" indent="-342900">
              <a:buFont typeface="+mj-lt"/>
              <a:buAutoNum type="arabicPeriod"/>
            </a:pPr>
            <a:r>
              <a:rPr lang="en-GB" sz="2000" dirty="0">
                <a:effectLst/>
                <a:ea typeface="Calibri" panose="020F0502020204030204" pitchFamily="34" charset="0"/>
                <a:cs typeface="Times New Roman" panose="02020603050405020304" pitchFamily="18" charset="0"/>
              </a:rPr>
              <a:t>Organisation</a:t>
            </a:r>
            <a:endParaRPr lang="en-GH" sz="2000" dirty="0">
              <a:effectLst/>
              <a:ea typeface="Calibri" panose="020F0502020204030204" pitchFamily="34" charset="0"/>
              <a:cs typeface="Times New Roman" panose="02020603050405020304" pitchFamily="18" charset="0"/>
            </a:endParaRPr>
          </a:p>
          <a:p>
            <a:pPr marL="800100" lvl="1" indent="-342900">
              <a:buFont typeface="+mj-lt"/>
              <a:buAutoNum type="arabicPeriod"/>
            </a:pPr>
            <a:r>
              <a:rPr lang="en-GB" sz="2000" dirty="0">
                <a:effectLst/>
                <a:ea typeface="Calibri" panose="020F0502020204030204" pitchFamily="34" charset="0"/>
                <a:cs typeface="Times New Roman" panose="02020603050405020304" pitchFamily="18" charset="0"/>
              </a:rPr>
              <a:t>Decision-making/</a:t>
            </a:r>
            <a:r>
              <a:rPr lang="en-GB" sz="2000" dirty="0">
                <a:ea typeface="Calibri" panose="020F0502020204030204" pitchFamily="34" charset="0"/>
                <a:cs typeface="Times New Roman" panose="02020603050405020304" pitchFamily="18" charset="0"/>
              </a:rPr>
              <a:t>Planning</a:t>
            </a:r>
            <a:endParaRPr lang="en-GH" sz="2000" dirty="0">
              <a:ea typeface="Calibri" panose="020F0502020204030204" pitchFamily="34" charset="0"/>
              <a:cs typeface="Times New Roman" panose="02020603050405020304" pitchFamily="18" charset="0"/>
            </a:endParaRPr>
          </a:p>
          <a:p>
            <a:pPr marL="800100" lvl="1" indent="-342900">
              <a:buFont typeface="+mj-lt"/>
              <a:buAutoNum type="arabicPeriod"/>
            </a:pPr>
            <a:r>
              <a:rPr lang="en-GB" sz="2000" dirty="0">
                <a:effectLst/>
                <a:ea typeface="Calibri" panose="020F0502020204030204" pitchFamily="34" charset="0"/>
                <a:cs typeface="Times New Roman" panose="02020603050405020304" pitchFamily="18" charset="0"/>
              </a:rPr>
              <a:t>Negotiation with th</a:t>
            </a:r>
            <a:r>
              <a:rPr lang="en-GB" sz="2000" dirty="0">
                <a:ea typeface="Calibri" panose="020F0502020204030204" pitchFamily="34" charset="0"/>
                <a:cs typeface="Times New Roman" panose="02020603050405020304" pitchFamily="18" charset="0"/>
              </a:rPr>
              <a:t>e state for self-determination</a:t>
            </a:r>
            <a:endParaRPr lang="en-GB" sz="2000" dirty="0">
              <a:effectLst/>
              <a:ea typeface="Calibri" panose="020F0502020204030204" pitchFamily="34" charset="0"/>
              <a:cs typeface="Times New Roman" panose="02020603050405020304" pitchFamily="18" charset="0"/>
            </a:endParaRPr>
          </a:p>
          <a:p>
            <a:pPr marL="800100" lvl="1" indent="-342900">
              <a:buFont typeface="+mj-lt"/>
              <a:buAutoNum type="arabicPeriod"/>
            </a:pPr>
            <a:r>
              <a:rPr lang="en-GB" sz="2000" dirty="0">
                <a:effectLst/>
                <a:ea typeface="Calibri" panose="020F0502020204030204" pitchFamily="34" charset="0"/>
                <a:cs typeface="Times New Roman" panose="02020603050405020304" pitchFamily="18" charset="0"/>
              </a:rPr>
              <a:t>Implementation</a:t>
            </a:r>
            <a:endParaRPr lang="en-GH" sz="2000" dirty="0">
              <a:effectLst/>
              <a:ea typeface="Calibri" panose="020F0502020204030204" pitchFamily="34" charset="0"/>
              <a:cs typeface="Times New Roman" panose="02020603050405020304" pitchFamily="18" charset="0"/>
            </a:endParaRPr>
          </a:p>
          <a:p>
            <a:pPr marL="800100" lvl="1" indent="-342900">
              <a:buFont typeface="+mj-lt"/>
              <a:buAutoNum type="arabicPeriod"/>
            </a:pPr>
            <a:r>
              <a:rPr lang="en-GB" sz="2000" dirty="0">
                <a:effectLst/>
                <a:ea typeface="Calibri" panose="020F0502020204030204" pitchFamily="34" charset="0"/>
                <a:cs typeface="Times New Roman" panose="02020603050405020304" pitchFamily="18" charset="0"/>
              </a:rPr>
              <a:t>Evaluation</a:t>
            </a:r>
            <a:endParaRPr lang="en-GH" sz="2000" dirty="0">
              <a:effectLst/>
              <a:ea typeface="Calibri" panose="020F0502020204030204" pitchFamily="34" charset="0"/>
              <a:cs typeface="Times New Roman" panose="02020603050405020304" pitchFamily="18" charset="0"/>
            </a:endParaRPr>
          </a:p>
          <a:p>
            <a:pPr marL="800100" lvl="1" indent="-342900">
              <a:buFont typeface="+mj-lt"/>
              <a:buAutoNum type="arabicPeriod"/>
            </a:pPr>
            <a:r>
              <a:rPr lang="en-GB" sz="2000" dirty="0">
                <a:effectLst/>
                <a:ea typeface="Calibri" panose="020F0502020204030204" pitchFamily="34" charset="0"/>
                <a:cs typeface="Times New Roman" panose="02020603050405020304" pitchFamily="18" charset="0"/>
              </a:rPr>
              <a:t>Realisation of benefits</a:t>
            </a:r>
            <a:endParaRPr lang="en-GH" sz="2000" dirty="0">
              <a:effectLst/>
              <a:ea typeface="Calibri" panose="020F0502020204030204" pitchFamily="34" charset="0"/>
              <a:cs typeface="Times New Roman" panose="02020603050405020304" pitchFamily="18" charset="0"/>
            </a:endParaRPr>
          </a:p>
          <a:p>
            <a:pPr marL="800100" lvl="1" indent="-342900">
              <a:buFont typeface="+mj-lt"/>
              <a:buAutoNum type="arabicPeriod"/>
            </a:pPr>
            <a:r>
              <a:rPr lang="en-GB" sz="2000" dirty="0">
                <a:effectLst/>
                <a:ea typeface="Calibri" panose="020F0502020204030204" pitchFamily="34" charset="0"/>
                <a:cs typeface="Times New Roman" panose="02020603050405020304" pitchFamily="18" charset="0"/>
              </a:rPr>
              <a:t>Distribution of benefits </a:t>
            </a:r>
            <a:endParaRPr lang="en-GH" sz="2000" dirty="0">
              <a:effectLst/>
              <a:ea typeface="Calibri" panose="020F0502020204030204" pitchFamily="34" charset="0"/>
              <a:cs typeface="Times New Roman" panose="02020603050405020304" pitchFamily="18" charset="0"/>
            </a:endParaRPr>
          </a:p>
          <a:p>
            <a:pPr marL="800100" lvl="1" indent="-342900">
              <a:buFont typeface="+mj-lt"/>
              <a:buAutoNum type="arabicPeriod"/>
            </a:pPr>
            <a:r>
              <a:rPr lang="en-GB" sz="2000" dirty="0">
                <a:effectLst/>
                <a:ea typeface="Calibri" panose="020F0502020204030204" pitchFamily="34" charset="0"/>
                <a:cs typeface="Times New Roman" panose="02020603050405020304" pitchFamily="18" charset="0"/>
              </a:rPr>
              <a:t>Protection of benefits</a:t>
            </a:r>
            <a:endParaRPr lang="en-GH" sz="2000" dirty="0">
              <a:effectLst/>
              <a:ea typeface="Calibri" panose="020F0502020204030204" pitchFamily="34" charset="0"/>
              <a:cs typeface="Times New Roman" panose="02020603050405020304" pitchFamily="18" charset="0"/>
            </a:endParaRPr>
          </a:p>
          <a:p>
            <a:pPr marL="457200" lvl="1" indent="0">
              <a:buNone/>
            </a:pPr>
            <a:endParaRPr lang="en-GB" dirty="0"/>
          </a:p>
        </p:txBody>
      </p:sp>
    </p:spTree>
    <p:extLst>
      <p:ext uri="{BB962C8B-B14F-4D97-AF65-F5344CB8AC3E}">
        <p14:creationId xmlns:p14="http://schemas.microsoft.com/office/powerpoint/2010/main" val="172234488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2421</TotalTime>
  <Words>868</Words>
  <Application>Microsoft Macintosh PowerPoint</Application>
  <PresentationFormat>Widescreen</PresentationFormat>
  <Paragraphs>74</Paragraphs>
  <Slides>11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Book Antiqua</vt:lpstr>
      <vt:lpstr>Calibri</vt:lpstr>
      <vt:lpstr>Calibri Light</vt:lpstr>
      <vt:lpstr>Roboto</vt:lpstr>
      <vt:lpstr>Times</vt:lpstr>
      <vt:lpstr>Office Theme</vt:lpstr>
      <vt:lpstr>Thematic Session 3: Minority participation as a procedural and substantive right and process</vt:lpstr>
      <vt:lpstr>PowerPoint Presentation</vt:lpstr>
      <vt:lpstr>Recognition, equality, participation</vt:lpstr>
      <vt:lpstr>Participation within the State </vt:lpstr>
      <vt:lpstr>Core ideas of participation in ICCPR/ICESCR</vt:lpstr>
      <vt:lpstr>Participation outside the State</vt:lpstr>
      <vt:lpstr>What is participation outside the State?</vt:lpstr>
      <vt:lpstr>PowerPoint Presentation</vt:lpstr>
      <vt:lpstr>Non-recognition</vt:lpstr>
      <vt:lpstr>Legal recognition – participation within (defective)</vt:lpstr>
      <vt:lpstr>“Pluralization” of human rights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Kwadwo Appiagyei-Atua</dc:creator>
  <cp:lastModifiedBy>Kwadwo Appiagyei-Atua</cp:lastModifiedBy>
  <cp:revision>8</cp:revision>
  <cp:lastPrinted>2022-09-06T09:55:16Z</cp:lastPrinted>
  <dcterms:created xsi:type="dcterms:W3CDTF">2022-09-03T19:03:37Z</dcterms:created>
  <dcterms:modified xsi:type="dcterms:W3CDTF">2022-09-06T10:59:44Z</dcterms:modified>
</cp:coreProperties>
</file>